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32" r:id="rId3"/>
    <p:sldId id="316" r:id="rId4"/>
    <p:sldId id="337" r:id="rId5"/>
    <p:sldId id="315" r:id="rId6"/>
    <p:sldId id="335" r:id="rId7"/>
    <p:sldId id="338" r:id="rId8"/>
    <p:sldId id="339" r:id="rId9"/>
    <p:sldId id="340" r:id="rId10"/>
    <p:sldId id="341" r:id="rId11"/>
    <p:sldId id="347" r:id="rId12"/>
    <p:sldId id="346" r:id="rId13"/>
    <p:sldId id="342" r:id="rId14"/>
    <p:sldId id="344" r:id="rId15"/>
    <p:sldId id="345" r:id="rId16"/>
    <p:sldId id="352" r:id="rId17"/>
    <p:sldId id="353" r:id="rId18"/>
    <p:sldId id="348" r:id="rId19"/>
    <p:sldId id="350" r:id="rId20"/>
    <p:sldId id="351" r:id="rId21"/>
    <p:sldId id="357" r:id="rId22"/>
    <p:sldId id="358" r:id="rId23"/>
    <p:sldId id="359" r:id="rId24"/>
    <p:sldId id="354" r:id="rId25"/>
    <p:sldId id="355" r:id="rId26"/>
    <p:sldId id="321" r:id="rId27"/>
    <p:sldId id="361" r:id="rId28"/>
    <p:sldId id="363" r:id="rId29"/>
    <p:sldId id="324" r:id="rId30"/>
    <p:sldId id="362" r:id="rId31"/>
    <p:sldId id="303" r:id="rId32"/>
    <p:sldId id="364" r:id="rId33"/>
    <p:sldId id="365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759"/>
    <a:srgbClr val="386A38"/>
    <a:srgbClr val="009999"/>
    <a:srgbClr val="11C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3" autoAdjust="0"/>
    <p:restoredTop sz="94660"/>
  </p:normalViewPr>
  <p:slideViewPr>
    <p:cSldViewPr>
      <p:cViewPr>
        <p:scale>
          <a:sx n="100" d="100"/>
          <a:sy n="100" d="100"/>
        </p:scale>
        <p:origin x="106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sz="1200"/>
              <a:t>Evoluciónde</a:t>
            </a:r>
            <a:r>
              <a:rPr lang="es-AR" sz="1200" baseline="0"/>
              <a:t> la matrícula de ES argentina desde 1975</a:t>
            </a:r>
            <a:endParaRPr lang="es-AR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M. total</c:v>
          </c:tx>
          <c:cat>
            <c:numRef>
              <c:f>Matrícula!$A$2:$A$6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2014</c:v>
                </c:pt>
              </c:numCache>
            </c:numRef>
          </c:cat>
          <c:val>
            <c:numRef>
              <c:f>Matrícula!$F$2:$F$6</c:f>
              <c:numCache>
                <c:formatCode>#,##0</c:formatCode>
                <c:ptCount val="5"/>
                <c:pt idx="0">
                  <c:v>489341</c:v>
                </c:pt>
                <c:pt idx="1">
                  <c:v>667456</c:v>
                </c:pt>
                <c:pt idx="2">
                  <c:v>964622</c:v>
                </c:pt>
                <c:pt idx="3">
                  <c:v>1553700</c:v>
                </c:pt>
                <c:pt idx="4">
                  <c:v>1935700</c:v>
                </c:pt>
              </c:numCache>
            </c:numRef>
          </c:val>
          <c:smooth val="0"/>
        </c:ser>
        <c:ser>
          <c:idx val="1"/>
          <c:order val="1"/>
          <c:tx>
            <c:v>M. Estalatal</c:v>
          </c:tx>
          <c:cat>
            <c:numRef>
              <c:f>Matrícula!$A$2:$A$6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2014</c:v>
                </c:pt>
              </c:numCache>
            </c:numRef>
          </c:cat>
          <c:val>
            <c:numRef>
              <c:f>Matrícula!$D$2:$D$6</c:f>
              <c:numCache>
                <c:formatCode>#,##0</c:formatCode>
                <c:ptCount val="5"/>
                <c:pt idx="0">
                  <c:v>431454</c:v>
                </c:pt>
                <c:pt idx="1">
                  <c:v>581813</c:v>
                </c:pt>
                <c:pt idx="2">
                  <c:v>812308</c:v>
                </c:pt>
                <c:pt idx="3">
                  <c:v>1295989</c:v>
                </c:pt>
                <c:pt idx="4">
                  <c:v>1514700</c:v>
                </c:pt>
              </c:numCache>
            </c:numRef>
          </c:val>
          <c:smooth val="0"/>
        </c:ser>
        <c:ser>
          <c:idx val="0"/>
          <c:order val="2"/>
          <c:tx>
            <c:v>M. Privada</c:v>
          </c:tx>
          <c:cat>
            <c:numRef>
              <c:f>Matrícula!$A$2:$A$6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2014</c:v>
                </c:pt>
              </c:numCache>
            </c:numRef>
          </c:cat>
          <c:val>
            <c:numRef>
              <c:f>Matrícula!$B$2:$B$6</c:f>
              <c:numCache>
                <c:formatCode>#,##0</c:formatCode>
                <c:ptCount val="5"/>
                <c:pt idx="0">
                  <c:v>57887</c:v>
                </c:pt>
                <c:pt idx="1">
                  <c:v>85643</c:v>
                </c:pt>
                <c:pt idx="2">
                  <c:v>152314</c:v>
                </c:pt>
                <c:pt idx="3">
                  <c:v>257711</c:v>
                </c:pt>
                <c:pt idx="4">
                  <c:v>421000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223120"/>
        <c:axId val="1268226928"/>
      </c:lineChart>
      <c:catAx>
        <c:axId val="126822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8226928"/>
        <c:crosses val="autoZero"/>
        <c:auto val="1"/>
        <c:lblAlgn val="ctr"/>
        <c:lblOffset val="100"/>
        <c:noMultiLvlLbl val="0"/>
      </c:catAx>
      <c:valAx>
        <c:axId val="1268226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Matrícula de ES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26822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14126558510517"/>
          <c:y val="0.2153677771712966"/>
          <c:w val="0.7759698162729658"/>
          <c:h val="0.54519867308253134"/>
        </c:manualLayout>
      </c:layout>
      <c:lineChart>
        <c:grouping val="stacked"/>
        <c:varyColors val="0"/>
        <c:ser>
          <c:idx val="0"/>
          <c:order val="0"/>
          <c:tx>
            <c:strRef>
              <c:f>Alumnos!$C$15</c:f>
              <c:strCache>
                <c:ptCount val="1"/>
                <c:pt idx="0">
                  <c:v>Presencial</c:v>
                </c:pt>
              </c:strCache>
            </c:strRef>
          </c:tx>
          <c:dLbls>
            <c:dLbl>
              <c:idx val="0"/>
              <c:layout>
                <c:manualLayout>
                  <c:x val="-4.8944444444444443E-2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722222222222225E-2"/>
                  <c:y val="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722222222222225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722222222222225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722222222222225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1722222222222225E-2"/>
                  <c:y val="4.166666666666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722440944881889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5E-2"/>
                  <c:y val="3.703630796150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Alumnos!$B$16:$B$23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Alumnos!$C$16:$C$23</c:f>
              <c:numCache>
                <c:formatCode>#,##0</c:formatCode>
                <c:ptCount val="8"/>
                <c:pt idx="0">
                  <c:v>3701</c:v>
                </c:pt>
                <c:pt idx="1">
                  <c:v>4902</c:v>
                </c:pt>
                <c:pt idx="2">
                  <c:v>5592</c:v>
                </c:pt>
                <c:pt idx="3">
                  <c:v>5829</c:v>
                </c:pt>
                <c:pt idx="4">
                  <c:v>6308</c:v>
                </c:pt>
                <c:pt idx="5">
                  <c:v>6430</c:v>
                </c:pt>
                <c:pt idx="6">
                  <c:v>6783</c:v>
                </c:pt>
                <c:pt idx="7">
                  <c:v>7019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Alumnos!$D$15</c:f>
              <c:strCache>
                <c:ptCount val="1"/>
                <c:pt idx="0">
                  <c:v>Distancia</c:v>
                </c:pt>
              </c:strCache>
            </c:strRef>
          </c:tx>
          <c:dLbls>
            <c:dLbl>
              <c:idx val="0"/>
              <c:layout>
                <c:manualLayout>
                  <c:x val="-5.1722222222222225E-2"/>
                  <c:y val="-4.1666666666666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722222222222225E-2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722222222222225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354330708661416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132108486439198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7354330708661416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35433070866152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354330708661416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Alumnos!$B$16:$B$23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Alumnos!$D$16:$D$23</c:f>
              <c:numCache>
                <c:formatCode>#,##0</c:formatCode>
                <c:ptCount val="8"/>
                <c:pt idx="0">
                  <c:v>2447</c:v>
                </c:pt>
                <c:pt idx="1">
                  <c:v>5348</c:v>
                </c:pt>
                <c:pt idx="2">
                  <c:v>8735</c:v>
                </c:pt>
                <c:pt idx="3">
                  <c:v>11575</c:v>
                </c:pt>
                <c:pt idx="4">
                  <c:v>17759</c:v>
                </c:pt>
                <c:pt idx="5">
                  <c:v>26108</c:v>
                </c:pt>
                <c:pt idx="6">
                  <c:v>33320</c:v>
                </c:pt>
                <c:pt idx="7">
                  <c:v>40071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229104"/>
        <c:axId val="1268230736"/>
      </c:lineChart>
      <c:catAx>
        <c:axId val="126822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8230736"/>
        <c:crosses val="autoZero"/>
        <c:auto val="1"/>
        <c:lblAlgn val="ctr"/>
        <c:lblOffset val="100"/>
        <c:noMultiLvlLbl val="0"/>
      </c:catAx>
      <c:valAx>
        <c:axId val="12682307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126822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093263342082242"/>
          <c:y val="0.83294947506561678"/>
          <c:w val="0.36918438320209979"/>
          <c:h val="8.1600639763779528E-2"/>
        </c:manualLayout>
      </c:layout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0.03593</cdr:x>
      <cdr:y>0.05797</cdr:y>
    </cdr:from>
    <cdr:to>
      <cdr:x>0.96891</cdr:x>
      <cdr:y>0.16278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216025" y="214671"/>
          <a:ext cx="5609204" cy="38811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AR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EVOLUCIÓN  DE LA MATRÍCULA PRESENCIAL Y VIRTUAL</a:t>
          </a:r>
          <a:endParaRPr lang="es-AR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DFE0-5E08-4B45-8B4E-0E903D57CE79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C98A-4C85-4CAC-AE01-4C85AA837FF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73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No adjunto el video porque si lo hago la presentación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dirty="0" smtClean="0">
                <a:solidFill>
                  <a:srgbClr val="FF0000"/>
                </a:solidFill>
              </a:rPr>
              <a:t>no</a:t>
            </a:r>
            <a:r>
              <a:rPr lang="es-AR" baseline="0" dirty="0" smtClean="0">
                <a:solidFill>
                  <a:srgbClr val="FF0000"/>
                </a:solidFill>
              </a:rPr>
              <a:t> pasa por mail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EC98A-4C85-4CAC-AE01-4C85AA837FFD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9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No adjunto el video porque si lo hago la presentación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dirty="0" smtClean="0">
                <a:solidFill>
                  <a:srgbClr val="FF0000"/>
                </a:solidFill>
              </a:rPr>
              <a:t>no</a:t>
            </a:r>
            <a:r>
              <a:rPr lang="es-AR" baseline="0" dirty="0" smtClean="0">
                <a:solidFill>
                  <a:srgbClr val="FF0000"/>
                </a:solidFill>
              </a:rPr>
              <a:t> pasa por mail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EC98A-4C85-4CAC-AE01-4C85AA837FFD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9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No adjunto el video porque si lo hago la presentación</a:t>
            </a:r>
            <a:r>
              <a:rPr lang="es-AR" baseline="0" dirty="0" smtClean="0">
                <a:solidFill>
                  <a:srgbClr val="FF0000"/>
                </a:solidFill>
              </a:rPr>
              <a:t> </a:t>
            </a:r>
            <a:r>
              <a:rPr lang="es-AR" dirty="0" smtClean="0">
                <a:solidFill>
                  <a:srgbClr val="FF0000"/>
                </a:solidFill>
              </a:rPr>
              <a:t>no</a:t>
            </a:r>
            <a:r>
              <a:rPr lang="es-AR" baseline="0" dirty="0" smtClean="0">
                <a:solidFill>
                  <a:srgbClr val="FF0000"/>
                </a:solidFill>
              </a:rPr>
              <a:t> pasa por mail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EC98A-4C85-4CAC-AE01-4C85AA837FFD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9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147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113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56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52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080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81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796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97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51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58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7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6F0C-2A18-411B-8AA9-B6862CD00731}" type="datetimeFigureOut">
              <a:rPr lang="es-AR" smtClean="0"/>
              <a:t>12/08/2015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4BEF-B94F-4FDE-AF23-D394FA0A82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2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4044" y="2060848"/>
            <a:ext cx="66104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0D6759"/>
                </a:solidFill>
              </a:rPr>
              <a:t>EL SISTEMA UNIVERSITARIO ARGENTINO</a:t>
            </a:r>
          </a:p>
          <a:p>
            <a:pPr algn="ctr"/>
            <a:r>
              <a:rPr lang="es-AR" sz="3600" dirty="0" smtClean="0">
                <a:solidFill>
                  <a:srgbClr val="0D6759"/>
                </a:solidFill>
              </a:rPr>
              <a:t>El contexto y las </a:t>
            </a:r>
          </a:p>
          <a:p>
            <a:pPr algn="ctr"/>
            <a:r>
              <a:rPr lang="es-AR" sz="3600" dirty="0" smtClean="0">
                <a:solidFill>
                  <a:srgbClr val="0D6759"/>
                </a:solidFill>
              </a:rPr>
              <a:t>Universidades Privadas</a:t>
            </a:r>
            <a:endParaRPr lang="es-AR" sz="2800" dirty="0">
              <a:solidFill>
                <a:srgbClr val="0D6759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683568" y="5229200"/>
            <a:ext cx="770485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b="1" dirty="0" smtClean="0">
                <a:solidFill>
                  <a:srgbClr val="0D6759"/>
                </a:solidFill>
              </a:rPr>
              <a:t>CRUP – Consejo de Rectores de Universidades Privadas </a:t>
            </a:r>
          </a:p>
          <a:p>
            <a:r>
              <a:rPr lang="es-AR" sz="2000" b="1" dirty="0" smtClean="0">
                <a:solidFill>
                  <a:srgbClr val="0D6759"/>
                </a:solidFill>
              </a:rPr>
              <a:t>Juan Carlos Mena</a:t>
            </a:r>
          </a:p>
          <a:p>
            <a:r>
              <a:rPr lang="es-AR" sz="1600" b="1" dirty="0" smtClean="0">
                <a:solidFill>
                  <a:srgbClr val="0D6759"/>
                </a:solidFill>
              </a:rPr>
              <a:t>Santiago de Chile, 11 de agosto </a:t>
            </a:r>
            <a:r>
              <a:rPr lang="es-AR" sz="1600" b="1" dirty="0">
                <a:solidFill>
                  <a:srgbClr val="0D6759"/>
                </a:solidFill>
              </a:rPr>
              <a:t>de </a:t>
            </a:r>
            <a:r>
              <a:rPr lang="es-AR" sz="1600" b="1" dirty="0" smtClean="0">
                <a:solidFill>
                  <a:srgbClr val="0D6759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5345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Evolución de la matrícula Universitaria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Argentina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367530"/>
              </p:ext>
            </p:extLst>
          </p:nvPr>
        </p:nvGraphicFramePr>
        <p:xfrm>
          <a:off x="1352646" y="1988840"/>
          <a:ext cx="6477000" cy="440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5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Graduados del Sistema </a:t>
            </a:r>
            <a:r>
              <a:rPr lang="es-AR" b="1" dirty="0" err="1" smtClean="0">
                <a:solidFill>
                  <a:schemeClr val="bg1"/>
                </a:solidFill>
                <a:ea typeface="Calibri"/>
              </a:rPr>
              <a:t>Unversitario</a:t>
            </a:r>
            <a:endParaRPr lang="es-AR" b="1" dirty="0" smtClean="0">
              <a:solidFill>
                <a:schemeClr val="bg1"/>
              </a:solidFill>
              <a:ea typeface="Calibri"/>
            </a:endParaRP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Argentino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5" y="2441670"/>
            <a:ext cx="702167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Graduados del Sistema </a:t>
            </a:r>
            <a:r>
              <a:rPr lang="es-AR" b="1" dirty="0" err="1" smtClean="0">
                <a:solidFill>
                  <a:schemeClr val="bg1"/>
                </a:solidFill>
                <a:ea typeface="Calibri"/>
              </a:rPr>
              <a:t>Unversitario</a:t>
            </a:r>
            <a:endParaRPr lang="es-AR" b="1" dirty="0" smtClean="0">
              <a:solidFill>
                <a:schemeClr val="bg1"/>
              </a:solidFill>
              <a:ea typeface="Calibri"/>
            </a:endParaRP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Argentino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21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Ratios de crecimiento del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Sistema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5547428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Nota: Último informe de estadísticas  universitarias del Ministerio de Educación  2011</a:t>
            </a:r>
            <a:endParaRPr lang="es-AR" sz="1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5" y="2124716"/>
            <a:ext cx="6671150" cy="32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Ranking de Universidades del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Sistema argentino – QS Ranking 2014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6417622"/>
            <a:ext cx="7056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dirty="0">
                <a:solidFill>
                  <a:prstClr val="black"/>
                </a:solidFill>
              </a:rPr>
              <a:t>http://www.topuniversities.com/university-rankings/latin-american-university-rankings/2014#sorting=rank+region=+country=+faculty=+stars=false+search=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808428"/>
            <a:ext cx="7724775" cy="460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Ranking de Universidades del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Sistema argentino – QS Ranking 2015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6417622"/>
            <a:ext cx="7056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" dirty="0">
                <a:solidFill>
                  <a:prstClr val="black"/>
                </a:solidFill>
              </a:rPr>
              <a:t>http://www.topuniversities.com/university-rankings/latam-university-rankings/2015#sorting=rank+region=+country=350+faculty=+stars=false+search=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3" y="1815796"/>
            <a:ext cx="7791325" cy="46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Diversificación del sistema privado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/>
              <a:t>Confesionales y laicas</a:t>
            </a:r>
            <a:endParaRPr lang="es-AR" sz="2800" dirty="0"/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Grandes y pequeñas</a:t>
            </a:r>
            <a:endParaRPr lang="es-AR" sz="2800" dirty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Capital e interior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Por Facultades o </a:t>
            </a:r>
            <a:r>
              <a:rPr lang="es-AR" sz="2800" dirty="0" err="1" smtClean="0">
                <a:ea typeface="Calibri"/>
              </a:rPr>
              <a:t>departamentalizadas</a:t>
            </a:r>
            <a:endParaRPr lang="es-AR" sz="2800" dirty="0">
              <a:ea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Orientadas a docencia o investigación</a:t>
            </a:r>
            <a:endParaRPr lang="es-AR" sz="2800" dirty="0">
              <a:ea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De variedad de disciplinas o especializadas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Dirigidas a diversos sectores sociales</a:t>
            </a:r>
          </a:p>
        </p:txBody>
      </p:sp>
    </p:spTree>
    <p:extLst>
      <p:ext uri="{BB962C8B-B14F-4D97-AF65-F5344CB8AC3E}">
        <p14:creationId xmlns:p14="http://schemas.microsoft.com/office/powerpoint/2010/main" val="17222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Diversificación de iniciativas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060848"/>
            <a:ext cx="74888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/>
              <a:t>Iglesia católica y otras confesiones religiosas</a:t>
            </a:r>
            <a:endParaRPr lang="es-AR" sz="3200" dirty="0"/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>
                <a:ea typeface="Calibri"/>
              </a:rPr>
              <a:t>Municipios y Fuerzas Armadas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>
                <a:ea typeface="Calibri"/>
              </a:rPr>
              <a:t>Economía, Empresa y Sindicatos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>
                <a:ea typeface="Calibri"/>
              </a:rPr>
              <a:t>Mundo científico (</a:t>
            </a:r>
            <a:r>
              <a:rPr lang="es-AR" sz="3200" dirty="0" err="1" smtClean="0">
                <a:ea typeface="Calibri"/>
              </a:rPr>
              <a:t>espec</a:t>
            </a:r>
            <a:r>
              <a:rPr lang="es-AR" sz="3200" dirty="0" smtClean="0">
                <a:ea typeface="Calibri"/>
              </a:rPr>
              <a:t>. médico)</a:t>
            </a:r>
            <a:endParaRPr lang="es-AR" sz="3200" dirty="0">
              <a:ea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>
                <a:ea typeface="Calibri"/>
              </a:rPr>
              <a:t>Arte y Deporte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3200" dirty="0" smtClean="0">
                <a:ea typeface="Calibri"/>
              </a:rPr>
              <a:t>Expresiones culturales y colectividades</a:t>
            </a:r>
          </a:p>
        </p:txBody>
      </p:sp>
    </p:spTree>
    <p:extLst>
      <p:ext uri="{BB962C8B-B14F-4D97-AF65-F5344CB8AC3E}">
        <p14:creationId xmlns:p14="http://schemas.microsoft.com/office/powerpoint/2010/main" val="17876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782232"/>
            <a:ext cx="6668082" cy="564378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Extensión territorial Argentina</a:t>
            </a:r>
          </a:p>
        </p:txBody>
      </p:sp>
      <p:pic>
        <p:nvPicPr>
          <p:cNvPr id="7170" name="Picture 2" descr="File:ARG orthographic (+all claims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7" y="234888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2000" y="5013176"/>
            <a:ext cx="3871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Mayor distancia N-S :  3.694 Km</a:t>
            </a:r>
          </a:p>
          <a:p>
            <a:endParaRPr lang="es-AR" b="1" dirty="0"/>
          </a:p>
          <a:p>
            <a:r>
              <a:rPr lang="es-AR" b="1" dirty="0" smtClean="0"/>
              <a:t>Mayor distancia E-O :  1.423 Km</a:t>
            </a:r>
          </a:p>
          <a:p>
            <a:endParaRPr lang="es-AR" b="1" dirty="0"/>
          </a:p>
          <a:p>
            <a:r>
              <a:rPr lang="es-AR" b="1" dirty="0" smtClean="0"/>
              <a:t>Long. </a:t>
            </a:r>
            <a:r>
              <a:rPr lang="es-AR" b="1" dirty="0"/>
              <a:t> </a:t>
            </a:r>
            <a:r>
              <a:rPr lang="es-AR" b="1" dirty="0" smtClean="0"/>
              <a:t>Frontera continental :  9.376 Km</a:t>
            </a:r>
            <a:endParaRPr lang="es-A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68500"/>
            <a:ext cx="4371896" cy="278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524985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sz="2800" b="1" dirty="0" smtClean="0">
                <a:solidFill>
                  <a:schemeClr val="bg1"/>
                </a:solidFill>
                <a:ea typeface="Calibri"/>
              </a:rPr>
              <a:t>Distribución de población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sz="2800" b="1" dirty="0" smtClean="0">
                <a:solidFill>
                  <a:schemeClr val="bg1"/>
                </a:solidFill>
                <a:ea typeface="Calibri"/>
              </a:rPr>
              <a:t>República Argentina (por provincias)</a:t>
            </a:r>
          </a:p>
        </p:txBody>
      </p:sp>
      <p:pic>
        <p:nvPicPr>
          <p:cNvPr id="8194" name="Picture 2" descr="http://2.bp.blogspot.com/-QHi8Pn74-u0/TsRWF4jqCpI/AAAAAAAAAfY/pMPSDryeBO0/s1600/Densid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688632" cy="49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Universidad de Córdoba - 1613</a:t>
            </a:r>
          </a:p>
        </p:txBody>
      </p:sp>
      <p:pic>
        <p:nvPicPr>
          <p:cNvPr id="2050" name="Picture 2" descr="http://media-cdn.tripadvisor.com/media/photo-s/05/10/2e/ea/la-manzana-jesui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72" y="1811256"/>
            <a:ext cx="6680656" cy="50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515110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sz="2800" b="1" dirty="0" smtClean="0">
                <a:solidFill>
                  <a:schemeClr val="bg1"/>
                </a:solidFill>
                <a:ea typeface="Calibri"/>
              </a:rPr>
              <a:t>Distribución territorial del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sz="2800" b="1" dirty="0" smtClean="0">
                <a:solidFill>
                  <a:schemeClr val="bg1"/>
                </a:solidFill>
                <a:ea typeface="Calibri"/>
              </a:rPr>
              <a:t>Sistema Universitario Argentino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7" y="1772816"/>
            <a:ext cx="8833325" cy="49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61892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Universidades Estatales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80112" y="1618925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Universidades  Privadas</a:t>
            </a:r>
          </a:p>
        </p:txBody>
      </p:sp>
    </p:spTree>
    <p:extLst>
      <p:ext uri="{BB962C8B-B14F-4D97-AF65-F5344CB8AC3E}">
        <p14:creationId xmlns:p14="http://schemas.microsoft.com/office/powerpoint/2010/main" val="3089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18980" y="808793"/>
            <a:ext cx="7906041" cy="5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UNIV. NACIONAL DE LA PATAGONIA AUSTRAL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4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1844824"/>
            <a:ext cx="39237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Sede CALETA OLIVIA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Población: 51.733 </a:t>
            </a:r>
            <a:r>
              <a:rPr lang="es-AR" dirty="0" err="1"/>
              <a:t>h</a:t>
            </a:r>
            <a:r>
              <a:rPr lang="es-AR" dirty="0" err="1" smtClean="0"/>
              <a:t>ab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Sede SAN JULIÁN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Población: 7.894  hab.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Sede RÍO TURBIO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 smtClean="0"/>
              <a:t>Población: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Sede RÍO GALLEGOS (Rectorado)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Población: 95.796 hab.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11 </a:t>
            </a:r>
            <a:r>
              <a:rPr lang="es-AR" b="1" dirty="0" err="1" smtClean="0"/>
              <a:t>Cibereducativos</a:t>
            </a:r>
            <a:endParaRPr lang="es-A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Temperatura  mínima invernal:  -17°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Distancia en auto entre Caleta Olivia </a:t>
            </a:r>
            <a:br>
              <a:rPr lang="es-AR" dirty="0" smtClean="0"/>
            </a:br>
            <a:r>
              <a:rPr lang="es-AR" dirty="0" smtClean="0"/>
              <a:t>y Río Turbio: 930 Km</a:t>
            </a:r>
            <a:endParaRPr lang="es-AR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491930" y="1988840"/>
            <a:ext cx="1152128" cy="0"/>
          </a:xfrm>
          <a:prstGeom prst="straightConnector1">
            <a:avLst/>
          </a:prstGeom>
          <a:ln w="2857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3347864" y="2852936"/>
            <a:ext cx="1296194" cy="864096"/>
          </a:xfrm>
          <a:prstGeom prst="straightConnector1">
            <a:avLst/>
          </a:prstGeom>
          <a:ln w="2857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1331640" y="3699164"/>
            <a:ext cx="3312418" cy="1602044"/>
          </a:xfrm>
          <a:prstGeom prst="straightConnector1">
            <a:avLst/>
          </a:prstGeom>
          <a:ln w="2857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2699792" y="4500186"/>
            <a:ext cx="1944266" cy="864096"/>
          </a:xfrm>
          <a:prstGeom prst="straightConnector1">
            <a:avLst/>
          </a:prstGeom>
          <a:ln w="28575"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18980" y="808793"/>
            <a:ext cx="7906041" cy="5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UNIVERSIDAD FASTA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066315" y="1960921"/>
            <a:ext cx="6042189" cy="5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Font typeface="Arial" panose="020B0604020202020204" pitchFamily="34" charset="0"/>
              <a:buNone/>
            </a:pPr>
            <a:endParaRPr lang="es-AR" sz="28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0" y="1635193"/>
            <a:ext cx="2608994" cy="501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88" y="2226908"/>
            <a:ext cx="573722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 flipH="1">
            <a:off x="395536" y="1960921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323528" y="630932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08615" y="1969289"/>
            <a:ext cx="0" cy="4348399"/>
          </a:xfrm>
          <a:prstGeom prst="straightConnector1">
            <a:avLst/>
          </a:prstGeom>
          <a:ln w="38100">
            <a:solidFill>
              <a:srgbClr val="0099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 rot="16200000">
            <a:off x="75777" y="3123254"/>
            <a:ext cx="880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3.600 Km</a:t>
            </a:r>
            <a:endParaRPr lang="es-AR" sz="1400" b="1" dirty="0"/>
          </a:p>
        </p:txBody>
      </p:sp>
    </p:spTree>
    <p:extLst>
      <p:ext uri="{BB962C8B-B14F-4D97-AF65-F5344CB8AC3E}">
        <p14:creationId xmlns:p14="http://schemas.microsoft.com/office/powerpoint/2010/main" val="5244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18980" y="808793"/>
            <a:ext cx="7906041" cy="5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UNIVERSIDAD SIGLO 21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475"/>
            <a:ext cx="2630152" cy="506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24439" y="5445224"/>
            <a:ext cx="71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 SITES </a:t>
            </a:r>
            <a:endParaRPr lang="es-A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514493"/>
              </p:ext>
            </p:extLst>
          </p:nvPr>
        </p:nvGraphicFramePr>
        <p:xfrm>
          <a:off x="2699792" y="2060848"/>
          <a:ext cx="601216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 Marcador de contenido"/>
          <p:cNvSpPr txBox="1">
            <a:spLocks/>
          </p:cNvSpPr>
          <p:nvPr/>
        </p:nvSpPr>
        <p:spPr>
          <a:xfrm>
            <a:off x="3066315" y="1960921"/>
            <a:ext cx="6042189" cy="53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Font typeface="Arial" panose="020B0604020202020204" pitchFamily="34" charset="0"/>
              <a:buNone/>
            </a:pPr>
            <a:endParaRPr lang="es-AR" sz="28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Ley 24.521 – 20 de julio de 1995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Institutos de Educación Superior e Instituciones Universitarias (Institutos Universitarios - Universidades)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Sean estatales o privados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Define el sistema </a:t>
            </a:r>
            <a:r>
              <a:rPr lang="es-AR" sz="2400" i="1" dirty="0"/>
              <a:t>universitario nacional</a:t>
            </a:r>
            <a:r>
              <a:rPr lang="es-AR" sz="2400" i="1" dirty="0" smtClean="0"/>
              <a:t>: universidades (e institutos universitarios) nacionales</a:t>
            </a:r>
            <a:r>
              <a:rPr lang="es-AR" sz="2400" i="1" dirty="0"/>
              <a:t>, </a:t>
            </a:r>
            <a:r>
              <a:rPr lang="es-AR" sz="2400" i="1" dirty="0" smtClean="0"/>
              <a:t>provinciales </a:t>
            </a:r>
            <a:r>
              <a:rPr lang="es-AR" sz="2400" i="1" dirty="0"/>
              <a:t>y privadas reconocidas por el Estado </a:t>
            </a:r>
            <a:r>
              <a:rPr lang="es-AR" sz="2400" i="1" dirty="0" smtClean="0"/>
              <a:t>nacional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Consagra la AUTONOMÍA académica e institucional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Incorpora un Sistema de 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10117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Ley 24.521 – Universidades Privadas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Deben constituirse “sin fin de lucro” (asociaciones civiles o fundaciones) 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Deben acreditar: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la </a:t>
            </a:r>
            <a:r>
              <a:rPr lang="es-AR" i="1" dirty="0"/>
              <a:t>responsabilidad moral, financiera y económica de los </a:t>
            </a:r>
            <a:r>
              <a:rPr lang="es-AR" i="1" dirty="0" smtClean="0"/>
              <a:t>integrantes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la </a:t>
            </a:r>
            <a:r>
              <a:rPr lang="es-AR" i="1" dirty="0"/>
              <a:t>viabilidad y consistencia del proyecto institucional y </a:t>
            </a:r>
            <a:r>
              <a:rPr lang="es-AR" i="1" dirty="0" smtClean="0"/>
              <a:t>académico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el </a:t>
            </a:r>
            <a:r>
              <a:rPr lang="es-AR" i="1" dirty="0" err="1" smtClean="0"/>
              <a:t>nievel</a:t>
            </a:r>
            <a:r>
              <a:rPr lang="es-AR" i="1" dirty="0" smtClean="0"/>
              <a:t> </a:t>
            </a:r>
            <a:r>
              <a:rPr lang="es-AR" i="1" dirty="0"/>
              <a:t>académico del cuerpo de profesores</a:t>
            </a:r>
            <a:r>
              <a:rPr lang="es-AR" i="1" dirty="0" smtClean="0"/>
              <a:t>,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la </a:t>
            </a:r>
            <a:r>
              <a:rPr lang="es-AR" i="1" dirty="0"/>
              <a:t>calidad y actualización de los planes de enseñanza e </a:t>
            </a:r>
            <a:r>
              <a:rPr lang="es-AR" i="1" dirty="0" smtClean="0"/>
              <a:t>investigación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los </a:t>
            </a:r>
            <a:r>
              <a:rPr lang="es-AR" i="1" dirty="0"/>
              <a:t>medios económicos, el equipamiento y la </a:t>
            </a:r>
            <a:r>
              <a:rPr lang="es-AR" i="1" dirty="0" smtClean="0"/>
              <a:t>infraestructura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 smtClean="0"/>
              <a:t>su </a:t>
            </a:r>
            <a:r>
              <a:rPr lang="es-AR" i="1" dirty="0"/>
              <a:t>vinculación internacional</a:t>
            </a:r>
            <a:endParaRPr lang="es-AR" i="1" dirty="0" smtClean="0"/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Sujetas a un período de 6 años de </a:t>
            </a:r>
            <a:r>
              <a:rPr lang="es-AR" sz="2400" i="1" dirty="0" err="1" smtClean="0"/>
              <a:t>autorizac</a:t>
            </a:r>
            <a:r>
              <a:rPr lang="es-AR" sz="2400" i="1" dirty="0" smtClean="0"/>
              <a:t>. provisoria bajo control ministerial y de la CONEAU</a:t>
            </a:r>
          </a:p>
        </p:txBody>
      </p:sp>
    </p:spTree>
    <p:extLst>
      <p:ext uri="{BB962C8B-B14F-4D97-AF65-F5344CB8AC3E}">
        <p14:creationId xmlns:p14="http://schemas.microsoft.com/office/powerpoint/2010/main" val="37767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17470"/>
            <a:ext cx="7488831" cy="49390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sz="3600" b="1" dirty="0" smtClean="0">
                <a:solidFill>
                  <a:schemeClr val="bg1"/>
                </a:solidFill>
                <a:ea typeface="Calibri"/>
              </a:rPr>
              <a:t>SISTEMA</a:t>
            </a:r>
            <a:r>
              <a:rPr lang="es-AR" b="1" dirty="0" smtClean="0">
                <a:solidFill>
                  <a:schemeClr val="bg1"/>
                </a:solidFill>
                <a:ea typeface="Calibri"/>
              </a:rPr>
              <a:t> de aseguramiento de la calidad</a:t>
            </a:r>
          </a:p>
        </p:txBody>
      </p:sp>
      <p:sp>
        <p:nvSpPr>
          <p:cNvPr id="2" name="1 Elipse"/>
          <p:cNvSpPr/>
          <p:nvPr/>
        </p:nvSpPr>
        <p:spPr>
          <a:xfrm>
            <a:off x="3131840" y="1988840"/>
            <a:ext cx="2952328" cy="1512168"/>
          </a:xfrm>
          <a:prstGeom prst="ellipse">
            <a:avLst/>
          </a:prstGeom>
          <a:solidFill>
            <a:srgbClr val="0D6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Ministro de</a:t>
            </a:r>
          </a:p>
          <a:p>
            <a:pPr algn="ctr"/>
            <a:r>
              <a:rPr lang="es-AR" sz="2400" b="1" dirty="0" smtClean="0"/>
              <a:t>Educación</a:t>
            </a:r>
            <a:endParaRPr lang="es-AR" sz="2400" b="1" dirty="0"/>
          </a:p>
        </p:txBody>
      </p:sp>
      <p:sp>
        <p:nvSpPr>
          <p:cNvPr id="6" name="5 Elipse"/>
          <p:cNvSpPr/>
          <p:nvPr/>
        </p:nvSpPr>
        <p:spPr>
          <a:xfrm>
            <a:off x="899592" y="4365104"/>
            <a:ext cx="2952328" cy="1512168"/>
          </a:xfrm>
          <a:prstGeom prst="ellipse">
            <a:avLst/>
          </a:prstGeom>
          <a:solidFill>
            <a:srgbClr val="0D6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CONEAU</a:t>
            </a:r>
            <a:endParaRPr lang="es-AR" sz="2800" b="1" dirty="0"/>
          </a:p>
        </p:txBody>
      </p:sp>
      <p:sp>
        <p:nvSpPr>
          <p:cNvPr id="7" name="6 Elipse"/>
          <p:cNvSpPr/>
          <p:nvPr/>
        </p:nvSpPr>
        <p:spPr>
          <a:xfrm>
            <a:off x="5580112" y="4365104"/>
            <a:ext cx="2952328" cy="1512168"/>
          </a:xfrm>
          <a:prstGeom prst="ellipse">
            <a:avLst/>
          </a:prstGeom>
          <a:solidFill>
            <a:srgbClr val="0D6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Consejo de</a:t>
            </a:r>
          </a:p>
          <a:p>
            <a:pPr algn="ctr"/>
            <a:r>
              <a:rPr lang="es-AR" sz="2400" b="1" dirty="0" smtClean="0"/>
              <a:t>Universidades</a:t>
            </a:r>
          </a:p>
        </p:txBody>
      </p:sp>
      <p:sp>
        <p:nvSpPr>
          <p:cNvPr id="10" name="9 Flecha izquierda y arriba"/>
          <p:cNvSpPr/>
          <p:nvPr/>
        </p:nvSpPr>
        <p:spPr>
          <a:xfrm rot="16200000">
            <a:off x="6264188" y="2312876"/>
            <a:ext cx="1584176" cy="1656184"/>
          </a:xfrm>
          <a:prstGeom prst="leftUpArrow">
            <a:avLst>
              <a:gd name="adj1" fmla="val 25000"/>
              <a:gd name="adj2" fmla="val 259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izquierda y arriba"/>
          <p:cNvSpPr/>
          <p:nvPr/>
        </p:nvSpPr>
        <p:spPr>
          <a:xfrm rot="10800000">
            <a:off x="1403648" y="2348879"/>
            <a:ext cx="1584176" cy="1656184"/>
          </a:xfrm>
          <a:prstGeom prst="leftUpArrow">
            <a:avLst>
              <a:gd name="adj1" fmla="val 25000"/>
              <a:gd name="adj2" fmla="val 259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izquierda y derecha"/>
          <p:cNvSpPr/>
          <p:nvPr/>
        </p:nvSpPr>
        <p:spPr>
          <a:xfrm>
            <a:off x="4026291" y="4653136"/>
            <a:ext cx="1368152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08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CONEAU - Comisión Nacional de Evaluación y Acreditación Universitaria: 12 miembros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Evaluar a las instituciones universitarias cada 6 años.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Acreditar los Posgrados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Acreditar las carreras de grado de interés público por el riesgo directo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Expedirse para la puesta en marcha de instituciones universitarias nacionales o reconocer la provinciales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400" i="1" dirty="0" smtClean="0"/>
              <a:t>Informar para la autorización provisoria o definitiva de instituciones universitarias privadas.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27584" y="817470"/>
            <a:ext cx="7488831" cy="49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s-AR" sz="3600" b="1" dirty="0" smtClean="0">
                <a:solidFill>
                  <a:schemeClr val="bg1"/>
                </a:solidFill>
                <a:ea typeface="Calibri"/>
              </a:rPr>
              <a:t>Sistema </a:t>
            </a:r>
            <a:r>
              <a:rPr lang="es-AR" b="1" dirty="0" smtClean="0">
                <a:solidFill>
                  <a:schemeClr val="bg1"/>
                </a:solidFill>
                <a:ea typeface="Calibri"/>
              </a:rPr>
              <a:t>de 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41432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620688"/>
            <a:ext cx="7056783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ACREDITACIÓN INSTITUCIONAL: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Evaluación de Proyectos Institucionales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554742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/>
              <a:t>Fuente: Dirección de Evaluación Institucional CONEAU</a:t>
            </a:r>
            <a:endParaRPr lang="es-AR" sz="1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85258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Relación interinstitucional CIN-CRUP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AR" sz="2400" i="1" dirty="0" smtClean="0"/>
              <a:t>   El CIN y el CRUP han encontrado coincidencias centrales en el debate. Ambos han coincidido en señalar a la ES como un bien público y un derecho universal. Han apoyado la declaración de Cartagena o la de París de 2008. Entienden a la calidad y la inclusión como un objetivo a lograr.</a:t>
            </a:r>
          </a:p>
          <a:p>
            <a:pPr lvl="0" algn="just">
              <a:spcBef>
                <a:spcPct val="20000"/>
              </a:spcBef>
            </a:pPr>
            <a:r>
              <a:rPr lang="es-AR" sz="2400" i="1" dirty="0" smtClean="0"/>
              <a:t>   Pensar en estas coincidencias en la década de los ochenta o los noventa era prácticamente imposible.</a:t>
            </a:r>
          </a:p>
          <a:p>
            <a:pPr lvl="0" algn="r">
              <a:spcBef>
                <a:spcPct val="20000"/>
              </a:spcBef>
            </a:pPr>
            <a:endParaRPr lang="es-AR" sz="2000" dirty="0" smtClean="0"/>
          </a:p>
          <a:p>
            <a:pPr lvl="0" algn="r">
              <a:spcBef>
                <a:spcPct val="20000"/>
              </a:spcBef>
            </a:pPr>
            <a:r>
              <a:rPr lang="es-AR" sz="2000" dirty="0" smtClean="0"/>
              <a:t>DIBBERN – “La Educación Superior Pública y Privada</a:t>
            </a:r>
          </a:p>
          <a:p>
            <a:pPr lvl="0" algn="r">
              <a:spcBef>
                <a:spcPct val="20000"/>
              </a:spcBef>
            </a:pPr>
            <a:r>
              <a:rPr lang="es-AR" sz="2000" dirty="0" smtClean="0"/>
              <a:t> en América Latina</a:t>
            </a:r>
            <a:r>
              <a:rPr lang="es-AR" sz="2000" dirty="0"/>
              <a:t> </a:t>
            </a:r>
            <a:r>
              <a:rPr lang="es-AR" sz="2000" dirty="0" smtClean="0"/>
              <a:t>y el Caribe – IESALC 2014</a:t>
            </a:r>
          </a:p>
        </p:txBody>
      </p:sp>
    </p:spTree>
    <p:extLst>
      <p:ext uri="{BB962C8B-B14F-4D97-AF65-F5344CB8AC3E}">
        <p14:creationId xmlns:p14="http://schemas.microsoft.com/office/powerpoint/2010/main" val="217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Sub-sistema Universitario Público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/>
              <a:t>S XIX: Buenos Aires, Litoral y La Plata</a:t>
            </a:r>
            <a:br>
              <a:rPr lang="es-AR" sz="2800" dirty="0" smtClean="0"/>
            </a:br>
            <a:endParaRPr lang="es-AR" sz="2800" dirty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S XX hasta 1970: </a:t>
            </a:r>
            <a:r>
              <a:rPr lang="es-AR" sz="3200" b="1" dirty="0">
                <a:ea typeface="Calibri"/>
              </a:rPr>
              <a:t>7</a:t>
            </a:r>
            <a:r>
              <a:rPr lang="es-AR" sz="2800" dirty="0" smtClean="0">
                <a:ea typeface="Calibri"/>
              </a:rPr>
              <a:t> Universidades</a:t>
            </a:r>
            <a:br>
              <a:rPr lang="es-AR" sz="2800" dirty="0" smtClean="0">
                <a:ea typeface="Calibri"/>
              </a:rPr>
            </a:br>
            <a:endParaRPr lang="es-AR" sz="2800" dirty="0" smtClean="0">
              <a:ea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1970 - Plan </a:t>
            </a:r>
            <a:r>
              <a:rPr lang="es-AR" sz="2800" dirty="0" err="1" smtClean="0">
                <a:ea typeface="Calibri"/>
              </a:rPr>
              <a:t>Taquini</a:t>
            </a:r>
            <a:r>
              <a:rPr lang="es-AR" sz="2800" dirty="0" smtClean="0">
                <a:ea typeface="Calibri"/>
              </a:rPr>
              <a:t>: </a:t>
            </a:r>
            <a:r>
              <a:rPr lang="es-AR" sz="3200" b="1" dirty="0" smtClean="0">
                <a:ea typeface="Calibri"/>
              </a:rPr>
              <a:t>14</a:t>
            </a:r>
            <a:r>
              <a:rPr lang="es-AR" sz="3200" dirty="0" smtClean="0">
                <a:ea typeface="Calibri"/>
              </a:rPr>
              <a:t> </a:t>
            </a:r>
            <a:r>
              <a:rPr lang="es-AR" sz="2800" dirty="0" smtClean="0">
                <a:ea typeface="Calibri"/>
              </a:rPr>
              <a:t>Universidades</a:t>
            </a:r>
            <a:br>
              <a:rPr lang="es-AR" sz="2800" dirty="0" smtClean="0">
                <a:ea typeface="Calibri"/>
              </a:rPr>
            </a:br>
            <a:endParaRPr lang="es-AR" sz="2800" dirty="0" smtClean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Actualmente: </a:t>
            </a:r>
            <a:r>
              <a:rPr lang="es-AR" sz="3200" b="1" dirty="0" smtClean="0">
                <a:ea typeface="Calibri"/>
              </a:rPr>
              <a:t>60</a:t>
            </a:r>
            <a:r>
              <a:rPr lang="es-AR" sz="2800" dirty="0" smtClean="0">
                <a:ea typeface="Calibri"/>
              </a:rPr>
              <a:t> Universidades</a:t>
            </a:r>
          </a:p>
          <a:p>
            <a:pPr lvl="0">
              <a:spcBef>
                <a:spcPct val="20000"/>
              </a:spcBef>
            </a:pPr>
            <a:endParaRPr lang="es-AR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Declaración apertura </a:t>
            </a:r>
            <a:r>
              <a:rPr lang="es-AR" b="1" dirty="0" err="1" smtClean="0">
                <a:solidFill>
                  <a:schemeClr val="bg1"/>
                </a:solidFill>
                <a:ea typeface="Calibri"/>
              </a:rPr>
              <a:t>Universia</a:t>
            </a:r>
            <a:r>
              <a:rPr lang="es-AR" b="1" dirty="0" smtClean="0">
                <a:solidFill>
                  <a:schemeClr val="bg1"/>
                </a:solidFill>
                <a:ea typeface="Calibri"/>
              </a:rPr>
              <a:t> 2014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Río de Janeiro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46731" y="2708920"/>
            <a:ext cx="76137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AR" sz="3200" i="1" dirty="0" smtClean="0"/>
              <a:t>“…según </a:t>
            </a:r>
            <a:r>
              <a:rPr lang="es-AR" sz="3200" i="1" dirty="0"/>
              <a:t>algunos estudios recientes en el </a:t>
            </a:r>
            <a:r>
              <a:rPr lang="es-AR" sz="3200" i="1" dirty="0" smtClean="0"/>
              <a:t>año 2025 </a:t>
            </a:r>
            <a:r>
              <a:rPr lang="es-AR" sz="3200" i="1" dirty="0"/>
              <a:t>la población universitaria en Iberoamérica se habrá multiplicado por dos</a:t>
            </a:r>
            <a:r>
              <a:rPr lang="es-AR" sz="3200" i="1" dirty="0" smtClean="0"/>
              <a:t>, hasta </a:t>
            </a:r>
            <a:r>
              <a:rPr lang="es-AR" sz="3200" i="1" dirty="0"/>
              <a:t>llegar a los 45 millones de estudiantes</a:t>
            </a:r>
            <a:r>
              <a:rPr lang="es-AR" sz="32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087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36069"/>
            <a:ext cx="7200800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Matrícula global de la educación superior desde 1970 proyectado al 2035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3"/>
            <a:ext cx="6912768" cy="41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70455" y="6237311"/>
            <a:ext cx="6603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dirty="0" smtClean="0"/>
              <a:t>UNESCO. </a:t>
            </a:r>
            <a:r>
              <a:rPr lang="en-US" sz="1100" dirty="0" smtClean="0"/>
              <a:t>Institute for Statistics Annual Global Digests 2012 </a:t>
            </a:r>
          </a:p>
          <a:p>
            <a:r>
              <a:rPr lang="es-AR" sz="1100" dirty="0" smtClean="0"/>
              <a:t>Citado por Orlando Albornoz  La Educación superior pública  y privada en América Latina y el Caribe, IESALC 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Declaración CRES 2008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Cartagena de Indias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46731" y="2708920"/>
            <a:ext cx="74888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AR" sz="2800" i="1" dirty="0" smtClean="0"/>
              <a:t>“</a:t>
            </a:r>
            <a:r>
              <a:rPr lang="es-AR" sz="2800" i="1" dirty="0"/>
              <a:t>La Educación Superior es un bien público social, un derecho humano y universal y un deber del Estado. Ésta es la convicción y la base para el papel estratégico que debe jugar en los procesos de desarrollo sustentable de los países de la región”</a:t>
            </a:r>
            <a:r>
              <a:rPr lang="es-AR" sz="2800" dirty="0"/>
              <a:t> </a:t>
            </a:r>
            <a:endParaRPr lang="es-AR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Declaración CRES 2008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Cartagena de Indias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46731" y="2708920"/>
            <a:ext cx="7613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AR" sz="2800" i="1" dirty="0"/>
              <a:t>“Considerando la inmensa tarea de expandir la cobertura que se presenta para los países de América Latina y el Caribe, tanto el sector público como el privado están obligados a otorgar una Educación Superior con calidad y pertinencia”</a:t>
            </a:r>
            <a:r>
              <a:rPr lang="es-AR" sz="2800" dirty="0"/>
              <a:t> </a:t>
            </a:r>
            <a:r>
              <a:rPr lang="es-AR" sz="2800" dirty="0" smtClean="0"/>
              <a:t>(B-3</a:t>
            </a:r>
            <a:r>
              <a:rPr lang="es-AR" sz="2800" dirty="0"/>
              <a:t>)</a:t>
            </a:r>
            <a:endParaRPr lang="es-AR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6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Origen del  sub-sistema privado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097963"/>
            <a:ext cx="5976664" cy="42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Origen del  sub-sistema privado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/>
              <a:t>Decreto ley 6203/55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/>
              <a:t>Ley </a:t>
            </a:r>
            <a:r>
              <a:rPr lang="es-AR" sz="2800" dirty="0" err="1" smtClean="0"/>
              <a:t>Domingorena</a:t>
            </a:r>
            <a:r>
              <a:rPr lang="es-AR" sz="2800" dirty="0" smtClean="0"/>
              <a:t> - el 17 de octubre de 1958</a:t>
            </a:r>
            <a:br>
              <a:rPr lang="es-AR" sz="2800" dirty="0" smtClean="0"/>
            </a:br>
            <a:endParaRPr lang="es-AR" sz="2800" dirty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Doble vertiente: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Mayor cobertura de la demanda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Diversidad de cosmovisiones y pensamiento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Art. 14 – Constitución Nacional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1962 – Creación del CRUP</a:t>
            </a:r>
          </a:p>
        </p:txBody>
      </p:sp>
    </p:spTree>
    <p:extLst>
      <p:ext uri="{BB962C8B-B14F-4D97-AF65-F5344CB8AC3E}">
        <p14:creationId xmlns:p14="http://schemas.microsoft.com/office/powerpoint/2010/main" val="3406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>
                <a:solidFill>
                  <a:schemeClr val="bg1"/>
                </a:solidFill>
                <a:ea typeface="Calibri"/>
              </a:rPr>
              <a:t>Origen del  sub-sistema privado</a:t>
            </a:r>
          </a:p>
        </p:txBody>
      </p:sp>
      <p:sp>
        <p:nvSpPr>
          <p:cNvPr id="4" name="2 Rectángulo"/>
          <p:cNvSpPr/>
          <p:nvPr/>
        </p:nvSpPr>
        <p:spPr>
          <a:xfrm>
            <a:off x="827584" y="2206838"/>
            <a:ext cx="7488831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/>
              <a:t>1958 a 1973: </a:t>
            </a:r>
            <a:r>
              <a:rPr lang="es-AR" sz="3200" b="1" dirty="0" smtClean="0"/>
              <a:t>23</a:t>
            </a:r>
            <a:r>
              <a:rPr lang="es-AR" sz="2800" dirty="0" smtClean="0"/>
              <a:t> universidades</a:t>
            </a:r>
            <a:br>
              <a:rPr lang="es-AR" sz="2800" dirty="0" smtClean="0"/>
            </a:br>
            <a:endParaRPr lang="es-AR" sz="2800" dirty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1989 a 1995: </a:t>
            </a:r>
            <a:r>
              <a:rPr lang="es-AR" sz="3200" b="1" dirty="0" smtClean="0">
                <a:ea typeface="Calibri"/>
              </a:rPr>
              <a:t>22</a:t>
            </a:r>
            <a:r>
              <a:rPr lang="es-AR" sz="2800" dirty="0" smtClean="0">
                <a:ea typeface="Calibri"/>
              </a:rPr>
              <a:t> Universidades</a:t>
            </a:r>
            <a:br>
              <a:rPr lang="es-AR" sz="2800" dirty="0" smtClean="0">
                <a:ea typeface="Calibri"/>
              </a:rPr>
            </a:br>
            <a:endParaRPr lang="es-AR" sz="2800" dirty="0" smtClean="0">
              <a:ea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1996 a 1999: </a:t>
            </a:r>
            <a:r>
              <a:rPr lang="es-AR" sz="3200" b="1" dirty="0" smtClean="0">
                <a:ea typeface="Calibri"/>
              </a:rPr>
              <a:t>4</a:t>
            </a:r>
            <a:r>
              <a:rPr lang="es-AR" sz="3200" dirty="0" smtClean="0">
                <a:ea typeface="Calibri"/>
              </a:rPr>
              <a:t> </a:t>
            </a:r>
            <a:r>
              <a:rPr lang="es-AR" sz="2800" dirty="0" smtClean="0">
                <a:ea typeface="Calibri"/>
              </a:rPr>
              <a:t>Institutos Universitarios</a:t>
            </a:r>
            <a:br>
              <a:rPr lang="es-AR" sz="2800" dirty="0" smtClean="0">
                <a:ea typeface="Calibri"/>
              </a:rPr>
            </a:br>
            <a:endParaRPr lang="es-AR" sz="2800" dirty="0" smtClean="0">
              <a:ea typeface="Calibri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sz="2800" dirty="0" smtClean="0">
                <a:ea typeface="Calibri"/>
              </a:rPr>
              <a:t>2000 a 2015: </a:t>
            </a:r>
            <a:r>
              <a:rPr lang="es-AR" sz="3200" b="1" dirty="0" smtClean="0">
                <a:ea typeface="Calibri"/>
              </a:rPr>
              <a:t>14</a:t>
            </a:r>
            <a:r>
              <a:rPr lang="es-AR" sz="2800" dirty="0" smtClean="0">
                <a:ea typeface="Calibri"/>
              </a:rPr>
              <a:t> Universidades</a:t>
            </a:r>
          </a:p>
          <a:p>
            <a:pPr lvl="0">
              <a:spcBef>
                <a:spcPct val="20000"/>
              </a:spcBef>
            </a:pPr>
            <a:endParaRPr lang="es-AR" sz="28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1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94834"/>
            <a:ext cx="6668082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Relación público/privada</a:t>
            </a:r>
            <a:endParaRPr lang="es-AR" b="1" dirty="0">
              <a:solidFill>
                <a:schemeClr val="bg1"/>
              </a:solidFill>
              <a:ea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8" y="2204864"/>
            <a:ext cx="6883384" cy="41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836712"/>
            <a:ext cx="6668082" cy="576064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Sistema Universitario Argentino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625282" cy="45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0" y="500042"/>
            <a:ext cx="9144000" cy="112875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7959" y="620688"/>
            <a:ext cx="666808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ts val="3400"/>
              </a:lnSpc>
              <a:buNone/>
            </a:pPr>
            <a:r>
              <a:rPr lang="es-AR" b="1" dirty="0">
                <a:solidFill>
                  <a:schemeClr val="bg1"/>
                </a:solidFill>
                <a:ea typeface="Calibri"/>
              </a:rPr>
              <a:t>Evolución de la matrícula Universitaria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>
                <a:solidFill>
                  <a:schemeClr val="bg1"/>
                </a:solidFill>
                <a:ea typeface="Calibri"/>
              </a:rPr>
              <a:t>Argentina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s-AR" b="1" dirty="0" smtClean="0">
                <a:solidFill>
                  <a:schemeClr val="bg1"/>
                </a:solidFill>
                <a:ea typeface="Calibri"/>
              </a:rPr>
              <a:t>Argentina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5301207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" dirty="0" smtClean="0"/>
              <a:t>Nota: las cifras de 2014 son estimaciones en base al último informe de estadísticas  universitarias del Min. de Educación  2012</a:t>
            </a:r>
            <a:endParaRPr lang="es-AR" sz="1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0" y="2420888"/>
            <a:ext cx="6985785" cy="17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936</Words>
  <Application>Microsoft Office PowerPoint</Application>
  <PresentationFormat>Presentación en pantalla (4:3)</PresentationFormat>
  <Paragraphs>154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Tello, Marcela</dc:creator>
  <cp:lastModifiedBy>Sara Cofré Yáñez</cp:lastModifiedBy>
  <cp:revision>158</cp:revision>
  <dcterms:created xsi:type="dcterms:W3CDTF">2014-09-30T17:23:15Z</dcterms:created>
  <dcterms:modified xsi:type="dcterms:W3CDTF">2015-08-12T23:42:53Z</dcterms:modified>
</cp:coreProperties>
</file>