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8" r:id="rId1"/>
  </p:sldMasterIdLst>
  <p:notesMasterIdLst>
    <p:notesMasterId r:id="rId11"/>
  </p:notesMasterIdLst>
  <p:handoutMasterIdLst>
    <p:handoutMasterId r:id="rId12"/>
  </p:handoutMasterIdLst>
  <p:sldIdLst>
    <p:sldId id="522" r:id="rId2"/>
    <p:sldId id="523" r:id="rId3"/>
    <p:sldId id="546" r:id="rId4"/>
    <p:sldId id="527" r:id="rId5"/>
    <p:sldId id="543" r:id="rId6"/>
    <p:sldId id="545" r:id="rId7"/>
    <p:sldId id="530" r:id="rId8"/>
    <p:sldId id="531" r:id="rId9"/>
    <p:sldId id="544" r:id="rId10"/>
  </p:sldIdLst>
  <p:sldSz cx="9144000" cy="6858000" type="screen4x3"/>
  <p:notesSz cx="6797675" cy="987266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cela Quiroz Valenzuela" initials="MQV" lastIdx="1" clrIdx="0">
    <p:extLst>
      <p:ext uri="{19B8F6BF-5375-455C-9EA6-DF929625EA0E}">
        <p15:presenceInfo xmlns:p15="http://schemas.microsoft.com/office/powerpoint/2012/main" userId="S-1-5-21-1960408961-1532298954-682003330-51344" providerId="AD"/>
      </p:ext>
    </p:extLst>
  </p:cmAuthor>
  <p:cmAuthor id="2" name="Magdalena Vicuña Undurraga" initials="MVU" lastIdx="13" clrIdx="1">
    <p:extLst>
      <p:ext uri="{19B8F6BF-5375-455C-9EA6-DF929625EA0E}">
        <p15:presenceInfo xmlns:p15="http://schemas.microsoft.com/office/powerpoint/2012/main" userId="S-1-5-21-1960408961-1532298954-682003330-5391" providerId="AD"/>
      </p:ext>
    </p:extLst>
  </p:cmAuthor>
  <p:cmAuthor id="3" name="Hugo Lavados Montes" initials="HLM" lastIdx="4" clrIdx="2">
    <p:extLst>
      <p:ext uri="{19B8F6BF-5375-455C-9EA6-DF929625EA0E}">
        <p15:presenceInfo xmlns:p15="http://schemas.microsoft.com/office/powerpoint/2012/main" userId="Hugo Lavados Monte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1F5F"/>
    <a:srgbClr val="FFFFCC"/>
    <a:srgbClr val="C53BA7"/>
    <a:srgbClr val="E62276"/>
    <a:srgbClr val="CA4FDF"/>
    <a:srgbClr val="C2E49C"/>
    <a:srgbClr val="1ECEE0"/>
    <a:srgbClr val="3366CC"/>
    <a:srgbClr val="BE37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929F9F4-4A8F-4326-A1B4-22849713DDAB}" styleName="Estilo oscuro 1 - Énfasis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62" autoAdjust="0"/>
    <p:restoredTop sz="94799" autoAdjust="0"/>
  </p:normalViewPr>
  <p:slideViewPr>
    <p:cSldViewPr>
      <p:cViewPr varScale="1">
        <p:scale>
          <a:sx n="70" d="100"/>
          <a:sy n="70" d="100"/>
        </p:scale>
        <p:origin x="16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5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181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Hoja_de_c_lculo_de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11243568203593898"/>
          <c:y val="0.142317881166729"/>
          <c:w val="0.58404058613240284"/>
          <c:h val="0.82965426833868072"/>
        </c:manualLayout>
      </c:layout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Matrícula Universitaria 2015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2F69427-E8BA-43A9-A85E-BAF97075C394}" type="PERCENTAGE">
                      <a:rPr lang="en-US" sz="1800"/>
                      <a:pPr>
                        <a:defRPr/>
                      </a:pPr>
                      <a:t>[PORCENTAJE]</a:t>
                    </a:fld>
                    <a:endParaRPr lang="es-ES"/>
                  </a:p>
                </c:rich>
              </c:tx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20140971305770489"/>
                  <c:y val="9.2307328089162675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E3E6E1E-72E3-4C26-81A4-F09C0BD4850C}" type="PERCENTAGE">
                      <a:rPr lang="en-US" sz="1800"/>
                      <a:pPr>
                        <a:defRPr/>
                      </a:pPr>
                      <a:t>[PORCENTAJE]</a:t>
                    </a:fld>
                    <a:endParaRPr lang="es-ES"/>
                  </a:p>
                </c:rich>
              </c:tx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435208619567577E-2"/>
                      <c:h val="9.3894302301132673E-2"/>
                    </c:manualLayout>
                  </c15:layout>
                  <c15:dlblFieldTable/>
                  <c15:showDataLabelsRange val="0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Hoja1!$A$2:$A$3</c:f>
              <c:strCache>
                <c:ptCount val="2"/>
                <c:pt idx="0">
                  <c:v>Matrícula Privadas</c:v>
                </c:pt>
                <c:pt idx="1">
                  <c:v>Matrícula CRUCH</c:v>
                </c:pt>
              </c:strCache>
            </c:strRef>
          </c:cat>
          <c:val>
            <c:numRef>
              <c:f>Hoja1!$B$2:$B$3</c:f>
              <c:numCache>
                <c:formatCode>0%</c:formatCode>
                <c:ptCount val="2"/>
                <c:pt idx="0">
                  <c:v>0.53</c:v>
                </c:pt>
                <c:pt idx="1">
                  <c:v>0.47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169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330812400571268"/>
          <c:y val="0.40435761851948748"/>
          <c:w val="0.23592984511714513"/>
          <c:h val="0.19346319102595175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L" sz="2000" b="1" dirty="0" smtClean="0"/>
              <a:t>Titulados en Chile</a:t>
            </a:r>
            <a:endParaRPr lang="es-CL" sz="2000" b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Titulados CRUCH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Año 2010</c:v>
                </c:pt>
                <c:pt idx="1">
                  <c:v>Año 2015</c:v>
                </c:pt>
              </c:strCache>
            </c:strRef>
          </c:cat>
          <c:val>
            <c:numRef>
              <c:f>Hoja1!$B$2:$B$3</c:f>
              <c:numCache>
                <c:formatCode>#,##0</c:formatCode>
                <c:ptCount val="2"/>
                <c:pt idx="0">
                  <c:v>36217</c:v>
                </c:pt>
                <c:pt idx="1">
                  <c:v>41481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Titulados Ues Privadas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Año 2010</c:v>
                </c:pt>
                <c:pt idx="1">
                  <c:v>Año 2015</c:v>
                </c:pt>
              </c:strCache>
            </c:strRef>
          </c:cat>
          <c:val>
            <c:numRef>
              <c:f>Hoja1!$C$2:$C$3</c:f>
              <c:numCache>
                <c:formatCode>#,##0</c:formatCode>
                <c:ptCount val="2"/>
                <c:pt idx="0">
                  <c:v>28320</c:v>
                </c:pt>
                <c:pt idx="1">
                  <c:v>44817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920019600"/>
        <c:axId val="-920019056"/>
      </c:barChart>
      <c:catAx>
        <c:axId val="-920019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920019056"/>
        <c:crosses val="autoZero"/>
        <c:auto val="1"/>
        <c:lblAlgn val="ctr"/>
        <c:lblOffset val="100"/>
        <c:noMultiLvlLbl val="0"/>
      </c:catAx>
      <c:valAx>
        <c:axId val="-920019056"/>
        <c:scaling>
          <c:orientation val="minMax"/>
          <c:min val="15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-920019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L" dirty="0" smtClean="0"/>
              <a:t>Investigación</a:t>
            </a:r>
            <a:r>
              <a:rPr lang="es-CL" baseline="0" dirty="0" smtClean="0"/>
              <a:t> en Universidades</a:t>
            </a:r>
            <a:endParaRPr lang="es-E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val>
            <c:numRef>
              <c:f>Hoja1!$I$13:$I$16</c:f>
              <c:numCache>
                <c:formatCode>General</c:formatCode>
                <c:ptCount val="4"/>
                <c:pt idx="0">
                  <c:v>56</c:v>
                </c:pt>
                <c:pt idx="1">
                  <c:v>17</c:v>
                </c:pt>
                <c:pt idx="2">
                  <c:v>12</c:v>
                </c:pt>
                <c:pt idx="3">
                  <c:v>15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093" cy="493634"/>
          </a:xfrm>
          <a:prstGeom prst="rect">
            <a:avLst/>
          </a:prstGeom>
        </p:spPr>
        <p:txBody>
          <a:bodyPr vert="horz" lIns="94848" tIns="47424" rIns="94848" bIns="47424" rtlCol="0"/>
          <a:lstStyle>
            <a:lvl1pPr algn="l">
              <a:defRPr sz="1300"/>
            </a:lvl1pPr>
          </a:lstStyle>
          <a:p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1" y="9377317"/>
            <a:ext cx="2945093" cy="493634"/>
          </a:xfrm>
          <a:prstGeom prst="rect">
            <a:avLst/>
          </a:prstGeom>
        </p:spPr>
        <p:txBody>
          <a:bodyPr vert="horz" lIns="94848" tIns="47424" rIns="94848" bIns="47424" rtlCol="0" anchor="b"/>
          <a:lstStyle>
            <a:lvl1pPr algn="l">
              <a:defRPr sz="1300"/>
            </a:lvl1pPr>
          </a:lstStyle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51039" y="9377317"/>
            <a:ext cx="2945092" cy="493634"/>
          </a:xfrm>
          <a:prstGeom prst="rect">
            <a:avLst/>
          </a:prstGeom>
        </p:spPr>
        <p:txBody>
          <a:bodyPr vert="horz" lIns="94848" tIns="47424" rIns="94848" bIns="47424" rtlCol="0" anchor="b"/>
          <a:lstStyle>
            <a:lvl1pPr algn="r">
              <a:defRPr sz="1300"/>
            </a:lvl1pPr>
          </a:lstStyle>
          <a:p>
            <a:fld id="{0BDD6FA6-A1C6-431F-A145-60216CD3BEAD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470162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638" cy="493634"/>
          </a:xfrm>
          <a:prstGeom prst="rect">
            <a:avLst/>
          </a:prstGeom>
        </p:spPr>
        <p:txBody>
          <a:bodyPr vert="horz" lIns="93358" tIns="46679" rIns="93358" bIns="46679" rtlCol="0"/>
          <a:lstStyle>
            <a:lvl1pPr algn="l">
              <a:defRPr sz="1300"/>
            </a:lvl1pPr>
          </a:lstStyle>
          <a:p>
            <a:pPr>
              <a:defRPr/>
            </a:pPr>
            <a:endParaRPr lang="es-CL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492" y="0"/>
            <a:ext cx="2946638" cy="493634"/>
          </a:xfrm>
          <a:prstGeom prst="rect">
            <a:avLst/>
          </a:prstGeom>
        </p:spPr>
        <p:txBody>
          <a:bodyPr vert="horz" lIns="93358" tIns="46679" rIns="93358" bIns="46679" rtlCol="0"/>
          <a:lstStyle>
            <a:lvl1pPr algn="r">
              <a:defRPr sz="1300"/>
            </a:lvl1pPr>
          </a:lstStyle>
          <a:p>
            <a:pPr>
              <a:defRPr/>
            </a:pPr>
            <a:fld id="{33E7BD77-77B6-40DD-A673-B5C720697E39}" type="datetimeFigureOut">
              <a:rPr lang="es-CL"/>
              <a:pPr>
                <a:defRPr/>
              </a:pPr>
              <a:t>18-11-2015</a:t>
            </a:fld>
            <a:endParaRPr lang="es-CL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0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58" tIns="46679" rIns="93358" bIns="46679" rtlCol="0" anchor="ctr"/>
          <a:lstStyle/>
          <a:p>
            <a:pPr lvl="0"/>
            <a:endParaRPr lang="es-CL" noProof="0" dirty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0232" y="4689516"/>
            <a:ext cx="5437212" cy="4442698"/>
          </a:xfrm>
          <a:prstGeom prst="rect">
            <a:avLst/>
          </a:prstGeom>
        </p:spPr>
        <p:txBody>
          <a:bodyPr vert="horz" lIns="93358" tIns="46679" rIns="93358" bIns="46679" rtlCol="0"/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CL" noProof="0" smtClean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6638" cy="493634"/>
          </a:xfrm>
          <a:prstGeom prst="rect">
            <a:avLst/>
          </a:prstGeom>
        </p:spPr>
        <p:txBody>
          <a:bodyPr vert="horz" lIns="93358" tIns="46679" rIns="93358" bIns="46679" rtlCol="0" anchor="b"/>
          <a:lstStyle>
            <a:lvl1pPr algn="l">
              <a:defRPr sz="1300"/>
            </a:lvl1pPr>
          </a:lstStyle>
          <a:p>
            <a:pPr>
              <a:defRPr/>
            </a:pPr>
            <a:endParaRPr lang="es-CL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492" y="9377317"/>
            <a:ext cx="2946638" cy="493634"/>
          </a:xfrm>
          <a:prstGeom prst="rect">
            <a:avLst/>
          </a:prstGeom>
        </p:spPr>
        <p:txBody>
          <a:bodyPr vert="horz" lIns="93358" tIns="46679" rIns="93358" bIns="46679" rtlCol="0" anchor="b"/>
          <a:lstStyle>
            <a:lvl1pPr algn="r">
              <a:defRPr sz="1300"/>
            </a:lvl1pPr>
          </a:lstStyle>
          <a:p>
            <a:pPr>
              <a:defRPr/>
            </a:pPr>
            <a:fld id="{CF4962CF-2AAA-439E-A88F-784C981B062C}" type="slidenum">
              <a:rPr lang="es-CL"/>
              <a:pPr>
                <a:defRPr/>
              </a:pPr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542021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9A25-D169-9E42-83C3-F96D86DC39DF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18/11/2015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6F413-074B-B848-876D-3214D349AB2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890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9A25-D169-9E42-83C3-F96D86DC39DF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18/11/2015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6F413-074B-B848-876D-3214D349AB2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824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9A25-D169-9E42-83C3-F96D86DC39DF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18/11/2015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6F413-074B-B848-876D-3214D349AB2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620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9A25-D169-9E42-83C3-F96D86DC39DF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18/11/2015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6F413-074B-B848-876D-3214D349AB2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Imagen 9" descr="contenido.jpg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451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9A25-D169-9E42-83C3-F96D86DC39DF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18/11/2015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6F413-074B-B848-876D-3214D349AB2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475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9A25-D169-9E42-83C3-F96D86DC39DF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18/11/2015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6F413-074B-B848-876D-3214D349AB2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559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9A25-D169-9E42-83C3-F96D86DC39DF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18/11/2015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6F413-074B-B848-876D-3214D349AB2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994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9A25-D169-9E42-83C3-F96D86DC39DF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18/11/2015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6F413-074B-B848-876D-3214D349AB2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803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9A25-D169-9E42-83C3-F96D86DC39DF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18/11/2015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6F413-074B-B848-876D-3214D349AB2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284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9A25-D169-9E42-83C3-F96D86DC39DF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18/11/2015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6F413-074B-B848-876D-3214D349AB2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327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19A25-D169-9E42-83C3-F96D86DC39DF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18/11/2015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6F413-074B-B848-876D-3214D349AB2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301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3000"/>
            <a:lum/>
          </a:blip>
          <a:srcRect/>
          <a:stretch>
            <a:fillRect l="22000" t="10000" r="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99019A25-D169-9E42-83C3-F96D86DC39DF}" type="datetimeFigureOut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18/11/2015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4406F413-074B-B848-876D-3214D349AB20}" type="slidenum">
              <a:rPr lang="es-E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2586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  <p:sldLayoutId id="2147484085" r:id="rId7"/>
    <p:sldLayoutId id="2147484086" r:id="rId8"/>
    <p:sldLayoutId id="2147484087" r:id="rId9"/>
    <p:sldLayoutId id="2147484088" r:id="rId10"/>
    <p:sldLayoutId id="214748408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111601"/>
            <a:ext cx="3240360" cy="33349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ángulo 8"/>
          <p:cNvSpPr/>
          <p:nvPr/>
        </p:nvSpPr>
        <p:spPr>
          <a:xfrm>
            <a:off x="1871700" y="4941168"/>
            <a:ext cx="5760640" cy="1323439"/>
          </a:xfrm>
          <a:prstGeom prst="rect">
            <a:avLst/>
          </a:prstGeom>
          <a:solidFill>
            <a:schemeClr val="accent1"/>
          </a:solidFill>
          <a:effectLst>
            <a:innerShdw blurRad="63500" dist="50800" dir="13500000">
              <a:prstClr val="black">
                <a:alpha val="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s-CL" sz="2000" dirty="0" smtClean="0"/>
              <a:t>El aporte de las universidades privadas en el contexto de la reforma de la educación superior.</a:t>
            </a:r>
          </a:p>
          <a:p>
            <a:pPr algn="ctr"/>
            <a:endParaRPr lang="es-CL" sz="2000" dirty="0"/>
          </a:p>
          <a:p>
            <a:pPr algn="ctr"/>
            <a:r>
              <a:rPr lang="es-CL" sz="2000" dirty="0" smtClean="0"/>
              <a:t>Noviembre 2015</a:t>
            </a:r>
            <a:endParaRPr lang="es-CL" sz="2000" dirty="0"/>
          </a:p>
        </p:txBody>
      </p:sp>
    </p:spTree>
    <p:extLst>
      <p:ext uri="{BB962C8B-B14F-4D97-AF65-F5344CB8AC3E}">
        <p14:creationId xmlns:p14="http://schemas.microsoft.com/office/powerpoint/2010/main" val="428599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085" y="1052736"/>
            <a:ext cx="8416387" cy="5082951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Rectángulo 3"/>
          <p:cNvSpPr/>
          <p:nvPr/>
        </p:nvSpPr>
        <p:spPr>
          <a:xfrm>
            <a:off x="3748061" y="101442"/>
            <a:ext cx="5072411" cy="461665"/>
          </a:xfrm>
          <a:prstGeom prst="rect">
            <a:avLst/>
          </a:prstGeom>
          <a:solidFill>
            <a:schemeClr val="accent1"/>
          </a:solidFill>
          <a:effectLst>
            <a:innerShdw blurRad="63500" dist="50800" dir="13500000">
              <a:prstClr val="black">
                <a:alpha val="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s-CL" sz="2400" dirty="0" smtClean="0"/>
              <a:t>El aporte de las universidades privadas</a:t>
            </a:r>
            <a:endParaRPr lang="es-CL" sz="2400" dirty="0"/>
          </a:p>
        </p:txBody>
      </p:sp>
    </p:spTree>
    <p:extLst>
      <p:ext uri="{BB962C8B-B14F-4D97-AF65-F5344CB8AC3E}">
        <p14:creationId xmlns:p14="http://schemas.microsoft.com/office/powerpoint/2010/main" val="124747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107505" y="548680"/>
            <a:ext cx="87362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 fontAlgn="auto">
              <a:spcBef>
                <a:spcPts val="0"/>
              </a:spcBef>
              <a:spcAft>
                <a:spcPts val="0"/>
              </a:spcAft>
            </a:pPr>
            <a:endParaRPr lang="es-MX" sz="2400" dirty="0" smtClean="0">
              <a:solidFill>
                <a:prstClr val="black"/>
              </a:solidFill>
              <a:latin typeface="Calibri"/>
            </a:endParaRPr>
          </a:p>
          <a:p>
            <a:pPr algn="just" defTabSz="457200" fontAlgn="auto">
              <a:spcBef>
                <a:spcPts val="0"/>
              </a:spcBef>
              <a:spcAft>
                <a:spcPts val="0"/>
              </a:spcAft>
            </a:pPr>
            <a:endParaRPr lang="es-MX" sz="2400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-101054" y="117505"/>
            <a:ext cx="91533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MX" sz="2400" b="1" dirty="0" smtClean="0">
                <a:solidFill>
                  <a:schemeClr val="tx2"/>
                </a:solidFill>
              </a:rPr>
              <a:t>El aporte de las universidades privadas</a:t>
            </a:r>
            <a:endParaRPr lang="es-MX" sz="2400" b="1" dirty="0">
              <a:solidFill>
                <a:schemeClr val="tx2"/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3939650" y="109274"/>
            <a:ext cx="5072411" cy="461665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Rectángulo 7"/>
          <p:cNvSpPr/>
          <p:nvPr/>
        </p:nvSpPr>
        <p:spPr>
          <a:xfrm>
            <a:off x="3939649" y="117504"/>
            <a:ext cx="5072411" cy="461665"/>
          </a:xfrm>
          <a:prstGeom prst="rect">
            <a:avLst/>
          </a:prstGeom>
          <a:solidFill>
            <a:schemeClr val="accent1"/>
          </a:solidFill>
          <a:effectLst>
            <a:innerShdw blurRad="63500" dist="50800" dir="13500000">
              <a:prstClr val="black">
                <a:alpha val="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s-CL" sz="2400" dirty="0" smtClean="0"/>
              <a:t>El aporte de las universidades privadas</a:t>
            </a:r>
            <a:endParaRPr lang="es-CL" sz="2400" dirty="0"/>
          </a:p>
        </p:txBody>
      </p:sp>
      <p:graphicFrame>
        <p:nvGraphicFramePr>
          <p:cNvPr id="10" name="Gráfico 9"/>
          <p:cNvGraphicFramePr/>
          <p:nvPr>
            <p:extLst/>
          </p:nvPr>
        </p:nvGraphicFramePr>
        <p:xfrm>
          <a:off x="1115616" y="1196752"/>
          <a:ext cx="7080448" cy="4984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6 CuadroTexto"/>
          <p:cNvSpPr txBox="1"/>
          <p:nvPr/>
        </p:nvSpPr>
        <p:spPr>
          <a:xfrm>
            <a:off x="2411760" y="4378929"/>
            <a:ext cx="10081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dirty="0" smtClean="0">
                <a:solidFill>
                  <a:srgbClr val="000000"/>
                </a:solidFill>
                <a:latin typeface="+mn-lt"/>
                <a:ea typeface="+mn-ea"/>
                <a:cs typeface="Times New Roman" panose="02020603050405020304" pitchFamily="18" charset="0"/>
              </a:rPr>
              <a:t>(341.391)</a:t>
            </a:r>
            <a:endParaRPr lang="es-CL" sz="1600" b="1" dirty="0">
              <a:solidFill>
                <a:srgbClr val="000000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6 CuadroTexto"/>
          <p:cNvSpPr txBox="1"/>
          <p:nvPr/>
        </p:nvSpPr>
        <p:spPr>
          <a:xfrm>
            <a:off x="4554350" y="4040375"/>
            <a:ext cx="10081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dirty="0" smtClean="0">
                <a:solidFill>
                  <a:srgbClr val="000000"/>
                </a:solidFill>
                <a:latin typeface="+mn-lt"/>
                <a:ea typeface="+mn-ea"/>
                <a:cs typeface="Times New Roman" panose="02020603050405020304" pitchFamily="18" charset="0"/>
              </a:rPr>
              <a:t>(304.577)</a:t>
            </a:r>
            <a:endParaRPr lang="es-CL" sz="1600" b="1" dirty="0">
              <a:solidFill>
                <a:srgbClr val="000000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84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107505" y="548680"/>
            <a:ext cx="87362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 fontAlgn="auto">
              <a:spcBef>
                <a:spcPts val="0"/>
              </a:spcBef>
              <a:spcAft>
                <a:spcPts val="0"/>
              </a:spcAft>
            </a:pPr>
            <a:endParaRPr lang="es-MX" sz="2400" dirty="0" smtClean="0">
              <a:solidFill>
                <a:prstClr val="black"/>
              </a:solidFill>
              <a:latin typeface="Calibri"/>
            </a:endParaRPr>
          </a:p>
          <a:p>
            <a:pPr algn="just" defTabSz="457200" fontAlgn="auto">
              <a:spcBef>
                <a:spcPts val="0"/>
              </a:spcBef>
              <a:spcAft>
                <a:spcPts val="0"/>
              </a:spcAft>
            </a:pPr>
            <a:endParaRPr lang="es-MX" sz="2400" dirty="0" smtClean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9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3" y="1471846"/>
            <a:ext cx="9079336" cy="498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6 CuadroTexto"/>
          <p:cNvSpPr txBox="1"/>
          <p:nvPr/>
        </p:nvSpPr>
        <p:spPr>
          <a:xfrm>
            <a:off x="6948264" y="6117583"/>
            <a:ext cx="20162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Fuente: Casen 2013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924462"/>
            <a:ext cx="9144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CL" altLang="es-CL" sz="2000" b="1" dirty="0"/>
              <a:t>Evolución de la </a:t>
            </a:r>
            <a:r>
              <a:rPr lang="es-CL" altLang="es-CL" sz="2000" b="1" dirty="0" smtClean="0"/>
              <a:t>cobertura </a:t>
            </a:r>
            <a:r>
              <a:rPr lang="es-CL" altLang="es-CL" sz="2000" b="1" dirty="0"/>
              <a:t>por quintil de </a:t>
            </a:r>
            <a:r>
              <a:rPr lang="es-CL" altLang="es-CL" sz="2000" b="1" dirty="0" smtClean="0"/>
              <a:t>ingreso.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CL" altLang="es-CL" sz="2000" b="1" dirty="0" smtClean="0"/>
              <a:t> </a:t>
            </a:r>
            <a:r>
              <a:rPr lang="es-CL" altLang="es-CL" sz="2000" b="1" dirty="0"/>
              <a:t>Años 1990 y 2013</a:t>
            </a:r>
            <a:endParaRPr lang="es-ES_tradnl" altLang="es-CL" sz="2000" b="1" dirty="0"/>
          </a:p>
        </p:txBody>
      </p:sp>
      <p:sp>
        <p:nvSpPr>
          <p:cNvPr id="14" name="Rectángulo 13"/>
          <p:cNvSpPr/>
          <p:nvPr/>
        </p:nvSpPr>
        <p:spPr>
          <a:xfrm>
            <a:off x="3771338" y="87015"/>
            <a:ext cx="5072411" cy="461665"/>
          </a:xfrm>
          <a:prstGeom prst="rect">
            <a:avLst/>
          </a:prstGeom>
          <a:solidFill>
            <a:schemeClr val="accent1"/>
          </a:solidFill>
          <a:effectLst>
            <a:innerShdw blurRad="63500" dist="50800" dir="13500000">
              <a:prstClr val="black">
                <a:alpha val="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s-CL" sz="2400" dirty="0" smtClean="0"/>
              <a:t>El aporte de las universidades privadas</a:t>
            </a:r>
            <a:endParaRPr lang="es-CL" sz="2400" dirty="0"/>
          </a:p>
        </p:txBody>
      </p:sp>
    </p:spTree>
    <p:extLst>
      <p:ext uri="{BB962C8B-B14F-4D97-AF65-F5344CB8AC3E}">
        <p14:creationId xmlns:p14="http://schemas.microsoft.com/office/powerpoint/2010/main" val="181291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107505" y="548680"/>
            <a:ext cx="87362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 fontAlgn="auto">
              <a:spcBef>
                <a:spcPts val="0"/>
              </a:spcBef>
              <a:spcAft>
                <a:spcPts val="0"/>
              </a:spcAft>
            </a:pPr>
            <a:endParaRPr lang="es-MX" sz="2400" dirty="0" smtClean="0">
              <a:solidFill>
                <a:prstClr val="black"/>
              </a:solidFill>
              <a:latin typeface="Calibri"/>
            </a:endParaRPr>
          </a:p>
          <a:p>
            <a:pPr algn="just" defTabSz="457200" fontAlgn="auto">
              <a:spcBef>
                <a:spcPts val="0"/>
              </a:spcBef>
              <a:spcAft>
                <a:spcPts val="0"/>
              </a:spcAft>
            </a:pPr>
            <a:endParaRPr lang="es-MX" sz="2400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479181" y="964178"/>
            <a:ext cx="819727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defRPr/>
            </a:pPr>
            <a:r>
              <a:rPr lang="es-CL" sz="2000" b="1" dirty="0">
                <a:solidFill>
                  <a:prstClr val="black"/>
                </a:solidFill>
              </a:rPr>
              <a:t>El apoyo a estudiantes e instituciones </a:t>
            </a:r>
            <a:r>
              <a:rPr lang="es-CL" sz="2000" b="1" u="sng" dirty="0" smtClean="0"/>
              <a:t>evidencia discriminación</a:t>
            </a:r>
            <a:r>
              <a:rPr lang="es-CL" sz="2000" b="1" dirty="0" smtClean="0">
                <a:solidFill>
                  <a:prstClr val="black"/>
                </a:solidFill>
              </a:rPr>
              <a:t>:</a:t>
            </a:r>
            <a:endParaRPr lang="es-CL" sz="2000" b="1" dirty="0">
              <a:solidFill>
                <a:prstClr val="black"/>
              </a:solidFill>
            </a:endParaRPr>
          </a:p>
          <a:p>
            <a:pPr algn="just" eaLnBrk="0" hangingPunct="0">
              <a:defRPr/>
            </a:pPr>
            <a:endParaRPr lang="es-CL" sz="2000" dirty="0">
              <a:solidFill>
                <a:prstClr val="black"/>
              </a:solidFill>
            </a:endParaRPr>
          </a:p>
          <a:p>
            <a:pPr marL="342900" indent="-342900" algn="just" eaLnBrk="0" hangingPunct="0">
              <a:buClr>
                <a:srgbClr val="4F81BD"/>
              </a:buClr>
              <a:buFont typeface="Arial" panose="020B0604020202020204" pitchFamily="34" charset="0"/>
              <a:buChar char="•"/>
              <a:defRPr/>
            </a:pPr>
            <a:r>
              <a:rPr lang="es-CL" sz="2000" dirty="0" smtClean="0">
                <a:solidFill>
                  <a:prstClr val="black"/>
                </a:solidFill>
              </a:rPr>
              <a:t>Beca Bicentenario: equivale al </a:t>
            </a:r>
            <a:r>
              <a:rPr lang="es-CL" sz="2400" b="1" dirty="0" smtClean="0">
                <a:solidFill>
                  <a:prstClr val="black"/>
                </a:solidFill>
              </a:rPr>
              <a:t>100%</a:t>
            </a:r>
            <a:r>
              <a:rPr lang="es-CL" sz="2000" dirty="0" smtClean="0">
                <a:solidFill>
                  <a:prstClr val="black"/>
                </a:solidFill>
              </a:rPr>
              <a:t> del arancel de referencia. </a:t>
            </a:r>
            <a:r>
              <a:rPr lang="es-CL" sz="2000" dirty="0">
                <a:solidFill>
                  <a:prstClr val="black"/>
                </a:solidFill>
              </a:rPr>
              <a:t> </a:t>
            </a:r>
            <a:r>
              <a:rPr lang="es-CL" sz="2000" dirty="0" smtClean="0">
                <a:solidFill>
                  <a:prstClr val="black"/>
                </a:solidFill>
              </a:rPr>
              <a:t>              En promedio </a:t>
            </a:r>
            <a:r>
              <a:rPr lang="es-CL" sz="2400" b="1" dirty="0" smtClean="0">
                <a:solidFill>
                  <a:prstClr val="black"/>
                </a:solidFill>
              </a:rPr>
              <a:t>$2.300.000</a:t>
            </a:r>
          </a:p>
          <a:p>
            <a:pPr marL="342900" indent="-342900" algn="just" eaLnBrk="0" hangingPunct="0">
              <a:buClr>
                <a:srgbClr val="4F81BD"/>
              </a:buClr>
              <a:buFont typeface="Arial" panose="020B0604020202020204" pitchFamily="34" charset="0"/>
              <a:buChar char="•"/>
              <a:defRPr/>
            </a:pPr>
            <a:endParaRPr lang="es-CL" sz="2000" dirty="0">
              <a:solidFill>
                <a:prstClr val="black"/>
              </a:solidFill>
            </a:endParaRPr>
          </a:p>
          <a:p>
            <a:pPr marL="342900" indent="-342900" algn="just" eaLnBrk="0" hangingPunct="0">
              <a:buClr>
                <a:srgbClr val="4F81BD"/>
              </a:buClr>
              <a:buFont typeface="Arial" panose="020B0604020202020204" pitchFamily="34" charset="0"/>
              <a:buChar char="•"/>
              <a:defRPr/>
            </a:pPr>
            <a:r>
              <a:rPr lang="es-CL" sz="2000" dirty="0" smtClean="0">
                <a:solidFill>
                  <a:prstClr val="black"/>
                </a:solidFill>
              </a:rPr>
              <a:t>Beca Juan </a:t>
            </a:r>
            <a:r>
              <a:rPr lang="es-CL" sz="2000" dirty="0">
                <a:solidFill>
                  <a:prstClr val="black"/>
                </a:solidFill>
              </a:rPr>
              <a:t>Gómez </a:t>
            </a:r>
            <a:r>
              <a:rPr lang="es-CL" sz="2000" dirty="0" smtClean="0">
                <a:solidFill>
                  <a:prstClr val="black"/>
                </a:solidFill>
              </a:rPr>
              <a:t>Millas. Fijo </a:t>
            </a:r>
            <a:r>
              <a:rPr lang="es-CL" sz="2400" b="1" dirty="0" smtClean="0">
                <a:solidFill>
                  <a:prstClr val="black"/>
                </a:solidFill>
              </a:rPr>
              <a:t>$1.150.000</a:t>
            </a:r>
          </a:p>
          <a:p>
            <a:pPr marL="342900" indent="-342900" algn="just" eaLnBrk="0" hangingPunct="0">
              <a:buClr>
                <a:srgbClr val="4F81BD"/>
              </a:buClr>
              <a:buFont typeface="Arial" panose="020B0604020202020204" pitchFamily="34" charset="0"/>
              <a:buChar char="•"/>
              <a:defRPr/>
            </a:pPr>
            <a:endParaRPr lang="es-CL" sz="2000" dirty="0" smtClean="0">
              <a:solidFill>
                <a:prstClr val="black"/>
              </a:solidFill>
            </a:endParaRPr>
          </a:p>
          <a:p>
            <a:pPr marL="342900" indent="-342900" algn="just" eaLnBrk="0" hangingPunct="0">
              <a:buClr>
                <a:srgbClr val="4F81BD"/>
              </a:buClr>
              <a:buFont typeface="Arial" panose="020B0604020202020204" pitchFamily="34" charset="0"/>
              <a:buChar char="•"/>
              <a:defRPr/>
            </a:pPr>
            <a:r>
              <a:rPr lang="es-CL" sz="2000" dirty="0" smtClean="0">
                <a:solidFill>
                  <a:prstClr val="black"/>
                </a:solidFill>
              </a:rPr>
              <a:t>Enormes diferencias entre:</a:t>
            </a:r>
          </a:p>
          <a:p>
            <a:pPr marL="342900" indent="-342900" algn="just" eaLnBrk="0" hangingPunct="0">
              <a:buClr>
                <a:srgbClr val="4F81BD"/>
              </a:buClr>
              <a:buFont typeface="Arial" panose="020B0604020202020204" pitchFamily="34" charset="0"/>
              <a:buChar char="•"/>
              <a:defRPr/>
            </a:pPr>
            <a:r>
              <a:rPr lang="es-CL" sz="2000" dirty="0" smtClean="0">
                <a:solidFill>
                  <a:prstClr val="black"/>
                </a:solidFill>
              </a:rPr>
              <a:t>- Fondo Solidario de Crédito Universitario (FSCU) (Creado en 1994; 5%; 2 años; 12 a 15 años).</a:t>
            </a:r>
          </a:p>
          <a:p>
            <a:pPr marL="342900" indent="-342900" algn="just" eaLnBrk="0" hangingPunct="0">
              <a:buClr>
                <a:srgbClr val="4F81BD"/>
              </a:buClr>
              <a:buFont typeface="Arial" panose="020B0604020202020204" pitchFamily="34" charset="0"/>
              <a:buChar char="•"/>
              <a:defRPr/>
            </a:pPr>
            <a:r>
              <a:rPr lang="es-CL" sz="2000" dirty="0" smtClean="0">
                <a:solidFill>
                  <a:prstClr val="black"/>
                </a:solidFill>
              </a:rPr>
              <a:t>- Crédito </a:t>
            </a:r>
            <a:r>
              <a:rPr lang="es-CL" sz="2000" dirty="0">
                <a:solidFill>
                  <a:prstClr val="black"/>
                </a:solidFill>
              </a:rPr>
              <a:t>con Garantía </a:t>
            </a:r>
            <a:r>
              <a:rPr lang="es-CL" sz="2000" dirty="0" smtClean="0">
                <a:solidFill>
                  <a:prstClr val="black"/>
                </a:solidFill>
              </a:rPr>
              <a:t>Estatal (CAE) (Creado el 2005; desde el 2006 a una tasa equivalente; 10% de la renta, 18 meses; se empieza a pagar desde 10 años, 15, 20)</a:t>
            </a:r>
            <a:endParaRPr lang="es-CL" sz="2000" dirty="0">
              <a:solidFill>
                <a:prstClr val="black"/>
              </a:solidFill>
            </a:endParaRPr>
          </a:p>
          <a:p>
            <a:pPr algn="just" eaLnBrk="0" hangingPunct="0">
              <a:buClr>
                <a:srgbClr val="4F81BD"/>
              </a:buClr>
              <a:defRPr/>
            </a:pPr>
            <a:endParaRPr lang="es-ES" sz="2000" dirty="0">
              <a:solidFill>
                <a:prstClr val="black"/>
              </a:solidFill>
            </a:endParaRPr>
          </a:p>
          <a:p>
            <a:pPr marL="342900" indent="-342900" algn="just" eaLnBrk="0" hangingPunct="0">
              <a:buClr>
                <a:srgbClr val="4F81BD"/>
              </a:buClr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solidFill>
                  <a:prstClr val="black"/>
                </a:solidFill>
              </a:rPr>
              <a:t>Sin aportes basales para desarrollo científico-tecnológico</a:t>
            </a:r>
            <a:r>
              <a:rPr lang="es-ES" sz="2000" dirty="0" smtClean="0">
                <a:solidFill>
                  <a:prstClr val="black"/>
                </a:solidFill>
              </a:rPr>
              <a:t>.</a:t>
            </a:r>
            <a:endParaRPr lang="es-ES" sz="2000" dirty="0">
              <a:solidFill>
                <a:prstClr val="black"/>
              </a:solidFill>
            </a:endParaRPr>
          </a:p>
          <a:p>
            <a:pPr algn="ctr" eaLnBrk="0" hangingPunct="0">
              <a:buClr>
                <a:srgbClr val="4F81BD"/>
              </a:buClr>
              <a:defRPr/>
            </a:pPr>
            <a:r>
              <a:rPr lang="es-ES" sz="2000" b="1" dirty="0" smtClean="0">
                <a:solidFill>
                  <a:prstClr val="black"/>
                </a:solidFill>
              </a:rPr>
              <a:t>Con solo </a:t>
            </a:r>
            <a:r>
              <a:rPr lang="es-ES" sz="2000" b="1" dirty="0">
                <a:solidFill>
                  <a:prstClr val="black"/>
                </a:solidFill>
              </a:rPr>
              <a:t>el </a:t>
            </a:r>
            <a:r>
              <a:rPr lang="es-ES" sz="2400" b="1" dirty="0">
                <a:solidFill>
                  <a:srgbClr val="FF9900"/>
                </a:solidFill>
              </a:rPr>
              <a:t>26%</a:t>
            </a:r>
            <a:r>
              <a:rPr lang="es-ES" sz="2000" b="1" dirty="0">
                <a:solidFill>
                  <a:srgbClr val="FF9900"/>
                </a:solidFill>
              </a:rPr>
              <a:t> </a:t>
            </a:r>
            <a:r>
              <a:rPr lang="es-ES" sz="2000" b="1" dirty="0">
                <a:solidFill>
                  <a:prstClr val="black"/>
                </a:solidFill>
              </a:rPr>
              <a:t>de la matrícula total en educación </a:t>
            </a:r>
            <a:r>
              <a:rPr lang="es-ES" sz="2000" b="1" dirty="0" smtClean="0">
                <a:solidFill>
                  <a:prstClr val="black"/>
                </a:solidFill>
              </a:rPr>
              <a:t>superior, las Universidades del CRUCH concentran el </a:t>
            </a:r>
            <a:r>
              <a:rPr lang="es-ES" sz="2400" b="1" dirty="0" smtClean="0">
                <a:solidFill>
                  <a:srgbClr val="FF9900"/>
                </a:solidFill>
              </a:rPr>
              <a:t>42</a:t>
            </a:r>
            <a:r>
              <a:rPr lang="es-ES" sz="2400" b="1" dirty="0">
                <a:solidFill>
                  <a:srgbClr val="FF9900"/>
                </a:solidFill>
              </a:rPr>
              <a:t>%</a:t>
            </a:r>
            <a:r>
              <a:rPr lang="es-ES" sz="2400" b="1" dirty="0">
                <a:solidFill>
                  <a:prstClr val="black"/>
                </a:solidFill>
              </a:rPr>
              <a:t> </a:t>
            </a:r>
            <a:r>
              <a:rPr lang="es-ES" sz="2000" b="1" dirty="0">
                <a:solidFill>
                  <a:prstClr val="black"/>
                </a:solidFill>
              </a:rPr>
              <a:t>del total asignado en ayudas </a:t>
            </a:r>
            <a:r>
              <a:rPr lang="es-ES" sz="2000" b="1" dirty="0" smtClean="0">
                <a:solidFill>
                  <a:prstClr val="black"/>
                </a:solidFill>
              </a:rPr>
              <a:t>estudiantiles.</a:t>
            </a:r>
            <a:endParaRPr lang="es-ES" sz="2000" b="1" dirty="0">
              <a:solidFill>
                <a:prstClr val="black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51520" y="133182"/>
            <a:ext cx="8712968" cy="40011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9" name="Rectángulo 8"/>
          <p:cNvSpPr/>
          <p:nvPr/>
        </p:nvSpPr>
        <p:spPr>
          <a:xfrm>
            <a:off x="149327" y="140876"/>
            <a:ext cx="8856983" cy="400110"/>
          </a:xfrm>
          <a:prstGeom prst="rect">
            <a:avLst/>
          </a:prstGeom>
          <a:solidFill>
            <a:schemeClr val="accent1"/>
          </a:solidFill>
          <a:effectLst>
            <a:innerShdw blurRad="63500" dist="50800" dir="13500000">
              <a:prstClr val="black">
                <a:alpha val="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s-CL" sz="2000" dirty="0" smtClean="0"/>
              <a:t>Crecimiento sostenido en condiciones desiguales para estudiantes e instituciones </a:t>
            </a:r>
            <a:endParaRPr lang="es-CL" sz="2000" dirty="0"/>
          </a:p>
        </p:txBody>
      </p:sp>
    </p:spTree>
    <p:extLst>
      <p:ext uri="{BB962C8B-B14F-4D97-AF65-F5344CB8AC3E}">
        <p14:creationId xmlns:p14="http://schemas.microsoft.com/office/powerpoint/2010/main" val="74704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  <p:extLst/>
          </p:nvPr>
        </p:nvGraphicFramePr>
        <p:xfrm>
          <a:off x="395536" y="1124744"/>
          <a:ext cx="8229600" cy="5073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ángulo 6"/>
          <p:cNvSpPr/>
          <p:nvPr/>
        </p:nvSpPr>
        <p:spPr>
          <a:xfrm>
            <a:off x="3702722" y="127959"/>
            <a:ext cx="5072411" cy="461665"/>
          </a:xfrm>
          <a:prstGeom prst="rect">
            <a:avLst/>
          </a:prstGeom>
          <a:solidFill>
            <a:schemeClr val="accent1"/>
          </a:solidFill>
          <a:effectLst>
            <a:innerShdw blurRad="63500" dist="50800" dir="13500000">
              <a:prstClr val="black">
                <a:alpha val="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s-CL" sz="2400" dirty="0" smtClean="0">
                <a:solidFill>
                  <a:prstClr val="white"/>
                </a:solidFill>
              </a:rPr>
              <a:t>El aporte de las universidades privadas</a:t>
            </a:r>
            <a:endParaRPr lang="es-CL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98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107505" y="548680"/>
            <a:ext cx="87362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 fontAlgn="auto">
              <a:spcBef>
                <a:spcPts val="0"/>
              </a:spcBef>
              <a:spcAft>
                <a:spcPts val="0"/>
              </a:spcAft>
            </a:pPr>
            <a:endParaRPr lang="es-MX" sz="2400" dirty="0" smtClean="0">
              <a:solidFill>
                <a:prstClr val="black"/>
              </a:solidFill>
              <a:latin typeface="Calibri"/>
            </a:endParaRPr>
          </a:p>
          <a:p>
            <a:pPr algn="just" defTabSz="457200" fontAlgn="auto">
              <a:spcBef>
                <a:spcPts val="0"/>
              </a:spcBef>
              <a:spcAft>
                <a:spcPts val="0"/>
              </a:spcAft>
            </a:pPr>
            <a:endParaRPr lang="es-MX" sz="2400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31772" y="4797152"/>
            <a:ext cx="85202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Fuente: CASEN 2013, tasa de ocupación y desocupación promedio por tipo de educación, individuos con edades entre los 25 y 35 </a:t>
            </a:r>
            <a:r>
              <a:rPr lang="es-ES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años.</a:t>
            </a:r>
            <a:endParaRPr lang="es-MX" sz="1600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211491"/>
              </p:ext>
            </p:extLst>
          </p:nvPr>
        </p:nvGraphicFramePr>
        <p:xfrm>
          <a:off x="107505" y="1472779"/>
          <a:ext cx="9144000" cy="3909148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572000"/>
                <a:gridCol w="4572000"/>
              </a:tblGrid>
              <a:tr h="3909148"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>
                          <a:solidFill>
                            <a:schemeClr val="tx1"/>
                          </a:solidFill>
                        </a:rPr>
                        <a:t>INGRESOS</a:t>
                      </a:r>
                      <a:r>
                        <a:rPr lang="es-ES" sz="2400" b="1" baseline="0" dirty="0" smtClean="0">
                          <a:solidFill>
                            <a:schemeClr val="tx1"/>
                          </a:solidFill>
                        </a:rPr>
                        <a:t> PROMEDIO</a:t>
                      </a:r>
                      <a:endParaRPr lang="es-ES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s-ES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s-ES" sz="2400" b="0" dirty="0" smtClean="0">
                          <a:solidFill>
                            <a:schemeClr val="tx1"/>
                          </a:solidFill>
                        </a:rPr>
                        <a:t>Titulados U. Privadas: </a:t>
                      </a:r>
                      <a:r>
                        <a:rPr lang="es-ES" sz="2800" b="1" dirty="0" smtClean="0">
                          <a:solidFill>
                            <a:srgbClr val="FF9900"/>
                          </a:solidFill>
                        </a:rPr>
                        <a:t>$848.088 </a:t>
                      </a:r>
                      <a:endParaRPr lang="es-ES" sz="2400" b="1" dirty="0" smtClean="0">
                        <a:solidFill>
                          <a:srgbClr val="FF9900"/>
                        </a:solidFill>
                      </a:endParaRP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endParaRPr lang="es-ES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s-E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Titulados de IP y CFT: </a:t>
                      </a:r>
                      <a:r>
                        <a:rPr kumimoji="0" lang="es-E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$503.757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endParaRPr lang="es-ES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s-ES" sz="2400" b="0" dirty="0" smtClean="0">
                          <a:solidFill>
                            <a:schemeClr val="tx1"/>
                          </a:solidFill>
                        </a:rPr>
                        <a:t>Estudios secundarios: </a:t>
                      </a:r>
                      <a:r>
                        <a:rPr lang="es-ES" sz="2800" b="1" dirty="0" smtClean="0">
                          <a:solidFill>
                            <a:srgbClr val="FF9900"/>
                          </a:solidFill>
                        </a:rPr>
                        <a:t>$320.901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endParaRPr lang="es-ES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s-MX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b="1" dirty="0" smtClean="0">
                          <a:solidFill>
                            <a:schemeClr val="tx1"/>
                          </a:solidFill>
                        </a:rPr>
                        <a:t>EMPLEABILIDAD</a:t>
                      </a:r>
                    </a:p>
                    <a:p>
                      <a:pPr algn="ctr"/>
                      <a:endParaRPr lang="es-ES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s-ES" sz="2400" b="0" dirty="0" smtClean="0">
                          <a:solidFill>
                            <a:schemeClr val="tx1"/>
                          </a:solidFill>
                        </a:rPr>
                        <a:t>Titulados U. Privadas: </a:t>
                      </a:r>
                      <a:r>
                        <a:rPr lang="es-ES" sz="2800" b="1" dirty="0" smtClean="0">
                          <a:solidFill>
                            <a:srgbClr val="FF9900"/>
                          </a:solidFill>
                        </a:rPr>
                        <a:t>88,2%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endParaRPr lang="es-ES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s-ES" sz="2400" b="0" dirty="0" smtClean="0">
                          <a:solidFill>
                            <a:schemeClr val="tx1"/>
                          </a:solidFill>
                        </a:rPr>
                        <a:t>Titulados CRUCH:        </a:t>
                      </a:r>
                      <a:r>
                        <a:rPr lang="es-ES" sz="2800" b="1" dirty="0" smtClean="0">
                          <a:solidFill>
                            <a:srgbClr val="FF9900"/>
                          </a:solidFill>
                        </a:rPr>
                        <a:t>85,6%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endParaRPr lang="es-ES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s-ES" sz="2400" b="0" dirty="0" smtClean="0">
                          <a:solidFill>
                            <a:schemeClr val="tx1"/>
                          </a:solidFill>
                        </a:rPr>
                        <a:t>Estudios secundarios: </a:t>
                      </a:r>
                      <a:r>
                        <a:rPr lang="es-ES" sz="2800" b="1" dirty="0" smtClean="0">
                          <a:solidFill>
                            <a:srgbClr val="FF9900"/>
                          </a:solidFill>
                        </a:rPr>
                        <a:t>74.4%</a:t>
                      </a:r>
                      <a:r>
                        <a:rPr lang="es-ES" sz="2800" b="0" dirty="0" smtClean="0">
                          <a:solidFill>
                            <a:srgbClr val="FF9900"/>
                          </a:solidFill>
                        </a:rPr>
                        <a:t> 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endParaRPr lang="es-ES" sz="24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s-MX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Rectángulo 8"/>
          <p:cNvSpPr/>
          <p:nvPr/>
        </p:nvSpPr>
        <p:spPr>
          <a:xfrm>
            <a:off x="3771338" y="317847"/>
            <a:ext cx="5072411" cy="461665"/>
          </a:xfrm>
          <a:prstGeom prst="rect">
            <a:avLst/>
          </a:prstGeom>
          <a:solidFill>
            <a:schemeClr val="accent1"/>
          </a:solidFill>
          <a:effectLst>
            <a:innerShdw blurRad="63500" dist="50800" dir="13500000">
              <a:prstClr val="black">
                <a:alpha val="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s-CL" sz="2400" dirty="0" smtClean="0"/>
              <a:t>Situación de renta y empleo</a:t>
            </a:r>
            <a:endParaRPr lang="es-CL" sz="2400" dirty="0"/>
          </a:p>
        </p:txBody>
      </p:sp>
    </p:spTree>
    <p:extLst>
      <p:ext uri="{BB962C8B-B14F-4D97-AF65-F5344CB8AC3E}">
        <p14:creationId xmlns:p14="http://schemas.microsoft.com/office/powerpoint/2010/main" val="28383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107505" y="548680"/>
            <a:ext cx="87362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 fontAlgn="auto">
              <a:spcBef>
                <a:spcPts val="0"/>
              </a:spcBef>
              <a:spcAft>
                <a:spcPts val="0"/>
              </a:spcAft>
            </a:pPr>
            <a:endParaRPr lang="es-MX" sz="2400" dirty="0" smtClean="0">
              <a:solidFill>
                <a:prstClr val="black"/>
              </a:solidFill>
              <a:latin typeface="Calibri"/>
            </a:endParaRPr>
          </a:p>
          <a:p>
            <a:pPr algn="just" defTabSz="457200" fontAlgn="auto">
              <a:spcBef>
                <a:spcPts val="0"/>
              </a:spcBef>
              <a:spcAft>
                <a:spcPts val="0"/>
              </a:spcAft>
            </a:pPr>
            <a:endParaRPr lang="es-MX" sz="2400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259632" y="5804700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" altLang="es-CL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*Artículos </a:t>
            </a:r>
            <a:r>
              <a:rPr lang="es-ES" altLang="es-CL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WOS (Web of </a:t>
            </a:r>
            <a:r>
              <a:rPr lang="es-ES" altLang="es-CL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Science</a:t>
            </a:r>
            <a:r>
              <a:rPr lang="es-ES" altLang="es-CL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Thomson Reuters) o ISI </a:t>
            </a:r>
            <a:r>
              <a:rPr lang="es-ES" altLang="es-CL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s-ES" altLang="es-CL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2013-2014</a:t>
            </a:r>
            <a:r>
              <a:rPr lang="es-ES" altLang="es-CL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es-ES" altLang="es-CL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17.128</a:t>
            </a:r>
          </a:p>
          <a:p>
            <a:pPr algn="r"/>
            <a:r>
              <a:rPr lang="es-ES" altLang="es-CL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artículos.</a:t>
            </a:r>
            <a:endParaRPr lang="es-MX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4367018"/>
              </p:ext>
            </p:extLst>
          </p:nvPr>
        </p:nvGraphicFramePr>
        <p:xfrm>
          <a:off x="1269386" y="993332"/>
          <a:ext cx="6912768" cy="4751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ectángulo 9"/>
          <p:cNvSpPr/>
          <p:nvPr/>
        </p:nvSpPr>
        <p:spPr>
          <a:xfrm>
            <a:off x="3820069" y="298683"/>
            <a:ext cx="5072411" cy="461665"/>
          </a:xfrm>
          <a:prstGeom prst="rect">
            <a:avLst/>
          </a:prstGeom>
          <a:solidFill>
            <a:schemeClr val="accent1"/>
          </a:solidFill>
          <a:effectLst>
            <a:innerShdw blurRad="63500" dist="50800" dir="13500000">
              <a:prstClr val="black">
                <a:alpha val="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s-CL" sz="2400" dirty="0" smtClean="0"/>
              <a:t>El aporte de las universidades privadas</a:t>
            </a:r>
            <a:endParaRPr lang="es-CL" sz="2400" dirty="0"/>
          </a:p>
        </p:txBody>
      </p:sp>
    </p:spTree>
    <p:extLst>
      <p:ext uri="{BB962C8B-B14F-4D97-AF65-F5344CB8AC3E}">
        <p14:creationId xmlns:p14="http://schemas.microsoft.com/office/powerpoint/2010/main" val="128967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111601"/>
            <a:ext cx="3240360" cy="33349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ángulo 8"/>
          <p:cNvSpPr/>
          <p:nvPr/>
        </p:nvSpPr>
        <p:spPr>
          <a:xfrm>
            <a:off x="1871700" y="4941168"/>
            <a:ext cx="5760640" cy="1323439"/>
          </a:xfrm>
          <a:prstGeom prst="rect">
            <a:avLst/>
          </a:prstGeom>
          <a:solidFill>
            <a:schemeClr val="accent1"/>
          </a:solidFill>
          <a:effectLst>
            <a:innerShdw blurRad="63500" dist="50800" dir="13500000">
              <a:prstClr val="black">
                <a:alpha val="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s-CL" sz="2000" dirty="0" smtClean="0"/>
              <a:t>El aporte de las universidades privadas en el contexto de la reforma de la educación superior.</a:t>
            </a:r>
          </a:p>
          <a:p>
            <a:pPr algn="ctr"/>
            <a:endParaRPr lang="es-CL" sz="2000" dirty="0"/>
          </a:p>
          <a:p>
            <a:pPr algn="ctr"/>
            <a:r>
              <a:rPr lang="es-CL" sz="2000" dirty="0" smtClean="0"/>
              <a:t>Noviembre 2015</a:t>
            </a:r>
            <a:endParaRPr lang="es-CL" sz="2000" dirty="0"/>
          </a:p>
        </p:txBody>
      </p:sp>
    </p:spTree>
    <p:extLst>
      <p:ext uri="{BB962C8B-B14F-4D97-AF65-F5344CB8AC3E}">
        <p14:creationId xmlns:p14="http://schemas.microsoft.com/office/powerpoint/2010/main" val="272705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17243</TotalTime>
  <Words>347</Words>
  <Application>Microsoft Office PowerPoint</Application>
  <PresentationFormat>Presentación en pantalla (4:3)</PresentationFormat>
  <Paragraphs>53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4" baseType="lpstr">
      <vt:lpstr>MS PGothic</vt:lpstr>
      <vt:lpstr>Arial</vt:lpstr>
      <vt:lpstr>Calibri</vt:lpstr>
      <vt:lpstr>Times New Roman</vt:lpstr>
      <vt:lpstr>3_Tema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UNIVERSIDAD SAN SEBASTIAN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USS-Informe Final</dc:title>
  <dc:creator>José Rivera Izam</dc:creator>
  <cp:lastModifiedBy>Ramón Berrios Arroyo</cp:lastModifiedBy>
  <cp:revision>929</cp:revision>
  <cp:lastPrinted>2015-11-18T10:49:54Z</cp:lastPrinted>
  <dcterms:created xsi:type="dcterms:W3CDTF">2011-09-27T13:59:12Z</dcterms:created>
  <dcterms:modified xsi:type="dcterms:W3CDTF">2015-11-18T13:21:33Z</dcterms:modified>
</cp:coreProperties>
</file>