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8" r:id="rId2"/>
    <p:sldId id="339" r:id="rId3"/>
    <p:sldId id="349" r:id="rId4"/>
    <p:sldId id="341" r:id="rId5"/>
    <p:sldId id="342" r:id="rId6"/>
    <p:sldId id="340" r:id="rId7"/>
    <p:sldId id="344" r:id="rId8"/>
    <p:sldId id="346" r:id="rId9"/>
    <p:sldId id="348" r:id="rId10"/>
    <p:sldId id="347" r:id="rId11"/>
    <p:sldId id="321" r:id="rId12"/>
  </p:sldIdLst>
  <p:sldSz cx="9144000" cy="6858000" type="screen4x3"/>
  <p:notesSz cx="6858000" cy="9144000"/>
  <p:custDataLst>
    <p:tags r:id="rId13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uan Enrique Froemel Andrade" initials="JEF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5683" autoAdjust="0"/>
  </p:normalViewPr>
  <p:slideViewPr>
    <p:cSldViewPr>
      <p:cViewPr varScale="1">
        <p:scale>
          <a:sx n="104" d="100"/>
          <a:sy n="104" d="100"/>
        </p:scale>
        <p:origin x="15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23197" y="404664"/>
            <a:ext cx="7772400" cy="1470025"/>
          </a:xfrm>
        </p:spPr>
        <p:txBody>
          <a:bodyPr>
            <a:normAutofit/>
          </a:bodyPr>
          <a:lstStyle>
            <a:lvl1pPr algn="r">
              <a:defRPr sz="4000" b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203648" y="239648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30337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71940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92649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1 Título"/>
          <p:cNvSpPr>
            <a:spLocks noGrp="1"/>
          </p:cNvSpPr>
          <p:nvPr>
            <p:ph type="title" hasCustomPrompt="1"/>
          </p:nvPr>
        </p:nvSpPr>
        <p:spPr>
          <a:xfrm>
            <a:off x="791089" y="1205880"/>
            <a:ext cx="7309303" cy="998984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7" name="2 Marcador de contenido"/>
          <p:cNvSpPr>
            <a:spLocks noGrp="1"/>
          </p:cNvSpPr>
          <p:nvPr>
            <p:ph idx="1"/>
          </p:nvPr>
        </p:nvSpPr>
        <p:spPr>
          <a:xfrm>
            <a:off x="827584" y="2420887"/>
            <a:ext cx="7344816" cy="3600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dirty="0"/>
          </a:p>
        </p:txBody>
      </p:sp>
      <p:sp>
        <p:nvSpPr>
          <p:cNvPr id="17" name="2 Marcador de texto"/>
          <p:cNvSpPr>
            <a:spLocks noGrp="1"/>
          </p:cNvSpPr>
          <p:nvPr>
            <p:ph type="body" idx="10"/>
          </p:nvPr>
        </p:nvSpPr>
        <p:spPr>
          <a:xfrm>
            <a:off x="251520" y="260648"/>
            <a:ext cx="7810393" cy="432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5 Rectángulo"/>
          <p:cNvSpPr/>
          <p:nvPr userDrawn="1"/>
        </p:nvSpPr>
        <p:spPr>
          <a:xfrm>
            <a:off x="-36512" y="-27384"/>
            <a:ext cx="9217024" cy="688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2108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 xmlns:mv="urn:schemas-microsoft-com:mac:vml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 Título"/>
          <p:cNvSpPr>
            <a:spLocks noGrp="1"/>
          </p:cNvSpPr>
          <p:nvPr>
            <p:ph type="ctrTitle" hasCustomPrompt="1"/>
          </p:nvPr>
        </p:nvSpPr>
        <p:spPr>
          <a:xfrm>
            <a:off x="827584" y="1340768"/>
            <a:ext cx="7772400" cy="1470025"/>
          </a:xfrm>
          <a:prstGeom prst="rect">
            <a:avLst/>
          </a:prstGeom>
        </p:spPr>
        <p:txBody>
          <a:bodyPr/>
          <a:lstStyle>
            <a:lvl1pPr algn="l">
              <a:defRPr sz="48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7589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 xmlns:mv="urn:schemas-microsoft-com:mac:vml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2420888"/>
            <a:ext cx="4038600" cy="3705275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2420888"/>
            <a:ext cx="4038600" cy="3705275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dirty="0"/>
          </a:p>
        </p:txBody>
      </p:sp>
      <p:sp>
        <p:nvSpPr>
          <p:cNvPr id="12" name="1 Título"/>
          <p:cNvSpPr>
            <a:spLocks noGrp="1"/>
          </p:cNvSpPr>
          <p:nvPr>
            <p:ph type="title" hasCustomPrompt="1"/>
          </p:nvPr>
        </p:nvSpPr>
        <p:spPr>
          <a:xfrm>
            <a:off x="791089" y="1205880"/>
            <a:ext cx="7309303" cy="998984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13" name="2 Marcador de texto"/>
          <p:cNvSpPr>
            <a:spLocks noGrp="1"/>
          </p:cNvSpPr>
          <p:nvPr>
            <p:ph type="body" idx="10"/>
          </p:nvPr>
        </p:nvSpPr>
        <p:spPr>
          <a:xfrm>
            <a:off x="251520" y="260648"/>
            <a:ext cx="7810393" cy="432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6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 xmlns:mv="urn:schemas-microsoft-com:mac:vml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dirty="0"/>
          </a:p>
        </p:txBody>
      </p:sp>
      <p:sp>
        <p:nvSpPr>
          <p:cNvPr id="14" name="2 Marcador de texto"/>
          <p:cNvSpPr>
            <a:spLocks noGrp="1"/>
          </p:cNvSpPr>
          <p:nvPr>
            <p:ph type="body" idx="10"/>
          </p:nvPr>
        </p:nvSpPr>
        <p:spPr>
          <a:xfrm>
            <a:off x="251520" y="260648"/>
            <a:ext cx="7810393" cy="432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93733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 xmlns:mv="urn:schemas-microsoft-com:mac:vml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CL" dirty="0"/>
          </a:p>
        </p:txBody>
      </p:sp>
      <p:sp>
        <p:nvSpPr>
          <p:cNvPr id="4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6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 xmlns:mv="urn:schemas-microsoft-com:mac:vml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1 Título"/>
          <p:cNvSpPr>
            <a:spLocks noGrp="1"/>
          </p:cNvSpPr>
          <p:nvPr>
            <p:ph type="title" hasCustomPrompt="1"/>
          </p:nvPr>
        </p:nvSpPr>
        <p:spPr>
          <a:xfrm>
            <a:off x="791089" y="1205880"/>
            <a:ext cx="7309303" cy="998984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7" name="2 Marcador de texto"/>
          <p:cNvSpPr>
            <a:spLocks noGrp="1"/>
          </p:cNvSpPr>
          <p:nvPr>
            <p:ph type="body" idx="10"/>
          </p:nvPr>
        </p:nvSpPr>
        <p:spPr>
          <a:xfrm>
            <a:off x="251520" y="260648"/>
            <a:ext cx="7810393" cy="432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12964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 xmlns:mv="urn:schemas-microsoft-com:mac:vml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60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 xmlns:mv="urn:schemas-microsoft-com:mac:vml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67716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226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6562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4889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57532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008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23668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44343-96E3-4FF6-BF1B-B47F63CC6304}" type="datetimeFigureOut">
              <a:rPr lang="es-CL" smtClean="0"/>
              <a:pPr/>
              <a:t>09-12-2014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638DDA-FC9C-4AE3-A423-DE6079D6C43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81043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5496" y="188640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2840" y="1268760"/>
            <a:ext cx="8517632" cy="50875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906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 xmlns:mv="urn:schemas-microsoft-com:mac:vml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372069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200" dirty="0" smtClean="0"/>
              <a:t>Comisión de Educación</a:t>
            </a:r>
            <a:br>
              <a:rPr lang="es-ES" sz="3200" dirty="0" smtClean="0"/>
            </a:br>
            <a:r>
              <a:rPr lang="es-ES" sz="2200" dirty="0" smtClean="0"/>
              <a:t>“PROYECTO DE LEY QUE ELIMINA LA PROHIBICIÓN DE PARTICIPACIÓN DE ESTUDIANTES Y FUNCIONARIOS EN EL GOBIERNO DE LAS INSTITUCIONES DE EDUCACIÓN SUPERIOR…” (BOLETÍN 9481-04)</a:t>
            </a:r>
            <a:endParaRPr lang="es-ES" sz="2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95736" y="2276872"/>
            <a:ext cx="6400800" cy="1752600"/>
          </a:xfrm>
        </p:spPr>
        <p:txBody>
          <a:bodyPr>
            <a:noAutofit/>
          </a:bodyPr>
          <a:lstStyle/>
          <a:p>
            <a:r>
              <a:rPr lang="es-ES" sz="3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CORPORACIÓN DE UNIVERSIDADES PRIVADAS (CUP)</a:t>
            </a:r>
            <a:endParaRPr lang="es-CL" sz="3000" dirty="0"/>
          </a:p>
          <a:p>
            <a:r>
              <a:rPr lang="es-CL" sz="2700" dirty="0" smtClean="0"/>
              <a:t>Intervención del Presidente, Rector don Claudio </a:t>
            </a:r>
            <a:r>
              <a:rPr lang="es-CL" sz="2700" dirty="0" err="1" smtClean="0"/>
              <a:t>Ruff</a:t>
            </a:r>
            <a:r>
              <a:rPr lang="es-CL" sz="2700" dirty="0" smtClean="0"/>
              <a:t> Escobar.</a:t>
            </a:r>
            <a:endParaRPr lang="es-CL" sz="2700" dirty="0"/>
          </a:p>
        </p:txBody>
      </p:sp>
    </p:spTree>
    <p:extLst>
      <p:ext uri="{BB962C8B-B14F-4D97-AF65-F5344CB8AC3E}">
        <p14:creationId xmlns:p14="http://schemas.microsoft.com/office/powerpoint/2010/main" val="399415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226134"/>
            <a:ext cx="7772400" cy="1362075"/>
          </a:xfrm>
        </p:spPr>
        <p:txBody>
          <a:bodyPr/>
          <a:lstStyle/>
          <a:p>
            <a:r>
              <a:rPr lang="es-ES" sz="2800" dirty="0" smtClean="0"/>
              <a:t>Conclusiones Finales</a:t>
            </a:r>
            <a:endParaRPr lang="es-ES" sz="2800" dirty="0"/>
          </a:p>
        </p:txBody>
      </p:sp>
      <p:sp>
        <p:nvSpPr>
          <p:cNvPr id="5" name="Marcador de texto 4"/>
          <p:cNvSpPr txBox="1">
            <a:spLocks noGrp="1"/>
          </p:cNvSpPr>
          <p:nvPr>
            <p:ph type="body" idx="1"/>
          </p:nvPr>
        </p:nvSpPr>
        <p:spPr>
          <a:xfrm>
            <a:off x="467544" y="1588209"/>
            <a:ext cx="8023225" cy="441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1900" dirty="0" smtClean="0">
                <a:solidFill>
                  <a:schemeClr val="tx1"/>
                </a:solidFill>
              </a:rPr>
              <a:t>Basados en el principio de Autonomía, cada universidad es libre de determinar su propia forma de gobierno. Por lo tanto, es aceptable la adopción de formas de triestamentalidad; lo que no puede ocurrir es que por cualquier medio o resquicio legal se pretenda uniformar y/o imponer un modelo </a:t>
            </a:r>
            <a:r>
              <a:rPr lang="es-CL" sz="1900" dirty="0" err="1" smtClean="0">
                <a:solidFill>
                  <a:schemeClr val="tx1"/>
                </a:solidFill>
              </a:rPr>
              <a:t>triestamental</a:t>
            </a:r>
            <a:r>
              <a:rPr lang="es-CL" sz="1900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1900" dirty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1900" dirty="0" smtClean="0">
                <a:solidFill>
                  <a:schemeClr val="tx1"/>
                </a:solidFill>
              </a:rPr>
              <a:t>A este respecto, la experiencia chilena y la de muchos otros países no constituyen un promisorio antecedente histórico.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1900" b="1" dirty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1900" dirty="0" smtClean="0">
                <a:solidFill>
                  <a:schemeClr val="tx1"/>
                </a:solidFill>
              </a:rPr>
              <a:t>Nuestro enfoque es que el estudiante es el centro y la razón de ser de toda Institución de Educación Superior, por lo que su participación es siempre bienvenida, valiosa y necesaria, lo que no debe confundirse con el Cogobierno Universitario en general, puesto que constituyen instancias y conceptos distintos.</a:t>
            </a:r>
            <a:endParaRPr lang="es-ES" sz="1900" dirty="0" smtClean="0"/>
          </a:p>
        </p:txBody>
      </p:sp>
    </p:spTree>
    <p:extLst>
      <p:ext uri="{BB962C8B-B14F-4D97-AF65-F5344CB8AC3E}">
        <p14:creationId xmlns:p14="http://schemas.microsoft.com/office/powerpoint/2010/main" val="254490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51520" y="5373216"/>
            <a:ext cx="867645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“Ser </a:t>
            </a:r>
            <a:r>
              <a:rPr lang="es-ES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actor reconocido en el ámbito de la Educación Superior chilena, que reúna efectivamente a las instituciones universitarias del sector privado y represente ante la sociedad la visión y propuestas de estas instituciones sobre el desarrollo del sistema universitario, sus fortalezas, oportunidades y desafíos</a:t>
            </a:r>
            <a:r>
              <a:rPr lang="es-ES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</a:t>
            </a:r>
            <a:endParaRPr lang="es-CL" sz="1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es-C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Misión CUP, Fundada en 1991.</a:t>
            </a:r>
            <a:endParaRPr lang="es-CL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941" y="1484784"/>
            <a:ext cx="2105614" cy="216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6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 xmlns:mv="urn:schemas-microsoft-com:mac:vml"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2400" dirty="0"/>
              <a:t>I</a:t>
            </a:r>
            <a:r>
              <a:rPr lang="es-CL" sz="2400" dirty="0" smtClean="0"/>
              <a:t>NDICE DE LA PRESENTACIÓN</a:t>
            </a:r>
            <a:endParaRPr lang="es-ES" sz="24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3528" y="1556792"/>
            <a:ext cx="8517632" cy="4680520"/>
          </a:xfrm>
        </p:spPr>
        <p:txBody>
          <a:bodyPr>
            <a:normAutofit/>
          </a:bodyPr>
          <a:lstStyle/>
          <a:p>
            <a:pPr algn="just"/>
            <a:r>
              <a:rPr lang="es-ES" sz="3200" dirty="0" smtClean="0"/>
              <a:t>Comentario inicial</a:t>
            </a:r>
          </a:p>
          <a:p>
            <a:pPr algn="just"/>
            <a:r>
              <a:rPr lang="es-ES" sz="3200" dirty="0" smtClean="0"/>
              <a:t>Principios de nuestra Corporación</a:t>
            </a:r>
          </a:p>
          <a:p>
            <a:pPr algn="just"/>
            <a:r>
              <a:rPr lang="es-ES" sz="3200" dirty="0" smtClean="0"/>
              <a:t>Consideraciones generales</a:t>
            </a:r>
          </a:p>
          <a:p>
            <a:pPr algn="just"/>
            <a:r>
              <a:rPr lang="es-ES" sz="3200" dirty="0" smtClean="0"/>
              <a:t>Concepto de Autonomía</a:t>
            </a:r>
          </a:p>
          <a:p>
            <a:pPr algn="just"/>
            <a:r>
              <a:rPr lang="es-ES" sz="3200" dirty="0" smtClean="0"/>
              <a:t>Comentarios sobre el Proyecto de Ley</a:t>
            </a:r>
          </a:p>
          <a:p>
            <a:pPr algn="just"/>
            <a:r>
              <a:rPr lang="es-ES" sz="3200" dirty="0" smtClean="0"/>
              <a:t>Experiencia en el plano internacional</a:t>
            </a:r>
          </a:p>
          <a:p>
            <a:pPr algn="just"/>
            <a:r>
              <a:rPr lang="es-ES" sz="3200" dirty="0" smtClean="0"/>
              <a:t>Conclusiones finales</a:t>
            </a:r>
          </a:p>
          <a:p>
            <a:pPr algn="just"/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321017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2400" dirty="0" smtClean="0"/>
              <a:t>COMENTARIO INICIAL</a:t>
            </a:r>
            <a:endParaRPr lang="es-ES" sz="24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3528" y="1844824"/>
            <a:ext cx="8517632" cy="508759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3200" dirty="0" smtClean="0"/>
              <a:t>Los conceptos e ideas esgrimidas en la presente ponencia corresponden a una opinión corporativa, la cual fue alcanzada y consensuada en un Claustro de Rectores de la CUP, el que tuvo lugar a propósito de nuestra participación en los Diálogos Temáticos del Ministerio de Educación, entre los meses de julio y septiembre del presente año.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260459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PRINCIPIOS DE NUESTRA CORPORACIÓN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1412776"/>
            <a:ext cx="8517632" cy="424847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CL" sz="1900" dirty="0" smtClean="0">
                <a:solidFill>
                  <a:schemeClr val="tx1"/>
                </a:solidFill>
              </a:rPr>
              <a:t>Nuestra </a:t>
            </a:r>
            <a:r>
              <a:rPr lang="es-CL" sz="1900" dirty="0">
                <a:solidFill>
                  <a:schemeClr val="tx1"/>
                </a:solidFill>
              </a:rPr>
              <a:t>Corporación sostiene como principios: la Autonomía universitaria, la diversidad de proyectos educativos, la Inclusión y movilidad social, la Equidad, la Igualdad de trato entre iguales y la no discriminación arbitraria. Asimismo, promovemos la </a:t>
            </a:r>
            <a:r>
              <a:rPr lang="es-CL" sz="1900" dirty="0" smtClean="0">
                <a:solidFill>
                  <a:schemeClr val="tx1"/>
                </a:solidFill>
              </a:rPr>
              <a:t>calidad, </a:t>
            </a:r>
            <a:r>
              <a:rPr lang="es-CL" sz="1900" dirty="0">
                <a:solidFill>
                  <a:schemeClr val="tx1"/>
                </a:solidFill>
              </a:rPr>
              <a:t>la que debe tener siempre presente las diversas visiones y misiones de las instituciones para analizar la coherencia del proyecto con sus procesos, resultados y tiempo de trayectoria. </a:t>
            </a:r>
            <a:endParaRPr lang="es-CL" sz="19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s-ES" sz="19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s-CL" sz="1900" dirty="0">
                <a:solidFill>
                  <a:schemeClr val="tx1"/>
                </a:solidFill>
              </a:rPr>
              <a:t>Tal como señalamos en los diálogos del MINEDUC, en palabras de </a:t>
            </a:r>
            <a:r>
              <a:rPr lang="es-CL" sz="1900" dirty="0" err="1">
                <a:solidFill>
                  <a:schemeClr val="tx1"/>
                </a:solidFill>
              </a:rPr>
              <a:t>Herranz</a:t>
            </a:r>
            <a:r>
              <a:rPr lang="es-CL" sz="1900" dirty="0">
                <a:solidFill>
                  <a:schemeClr val="tx1"/>
                </a:solidFill>
              </a:rPr>
              <a:t> de Las Casas, “las entidades que proponen modelos alternativos de sociedad, fomentan el debate social, adelantan propuestas innovadoras, suplen carencias sociales, protegen la calidad de vida, y aportan voces diferentes</a:t>
            </a:r>
            <a:r>
              <a:rPr lang="es-CL" sz="1900" dirty="0" smtClean="0">
                <a:solidFill>
                  <a:schemeClr val="tx1"/>
                </a:solidFill>
              </a:rPr>
              <a:t>”.</a:t>
            </a:r>
          </a:p>
          <a:p>
            <a:pPr marL="0" indent="0" algn="just">
              <a:buNone/>
            </a:pPr>
            <a:endParaRPr lang="es-CL" sz="19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s-CL" sz="1900" dirty="0">
                <a:solidFill>
                  <a:schemeClr val="tx1"/>
                </a:solidFill>
              </a:rPr>
              <a:t>De ahí que </a:t>
            </a:r>
            <a:r>
              <a:rPr lang="es-CL" sz="1900" dirty="0" smtClean="0">
                <a:solidFill>
                  <a:schemeClr val="tx1"/>
                </a:solidFill>
              </a:rPr>
              <a:t>frente a </a:t>
            </a:r>
            <a:r>
              <a:rPr lang="es-CL" sz="1900" dirty="0">
                <a:solidFill>
                  <a:schemeClr val="tx1"/>
                </a:solidFill>
              </a:rPr>
              <a:t>realidades </a:t>
            </a:r>
            <a:r>
              <a:rPr lang="es-CL" sz="1900" dirty="0" smtClean="0">
                <a:solidFill>
                  <a:schemeClr val="tx1"/>
                </a:solidFill>
              </a:rPr>
              <a:t>distintas, corresponderán siempre </a:t>
            </a:r>
            <a:r>
              <a:rPr lang="es-CL" sz="1900" dirty="0">
                <a:solidFill>
                  <a:schemeClr val="tx1"/>
                </a:solidFill>
              </a:rPr>
              <a:t>modelos organizacionales distintos</a:t>
            </a:r>
            <a:r>
              <a:rPr lang="es-CL" sz="1900" dirty="0" smtClean="0">
                <a:solidFill>
                  <a:schemeClr val="tx1"/>
                </a:solidFill>
              </a:rPr>
              <a:t>.</a:t>
            </a:r>
            <a:endParaRPr lang="es-CL" sz="1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67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7953" y="188640"/>
            <a:ext cx="7772400" cy="1362075"/>
          </a:xfrm>
        </p:spPr>
        <p:txBody>
          <a:bodyPr/>
          <a:lstStyle/>
          <a:p>
            <a:r>
              <a:rPr lang="es-CL" sz="3200" dirty="0" smtClean="0"/>
              <a:t>CONSIDERACIONES GENERALES</a:t>
            </a:r>
            <a:endParaRPr lang="es-ES" sz="3200" dirty="0"/>
          </a:p>
        </p:txBody>
      </p:sp>
      <p:sp>
        <p:nvSpPr>
          <p:cNvPr id="7" name="CuadroTexto 6"/>
          <p:cNvSpPr txBox="1"/>
          <p:nvPr/>
        </p:nvSpPr>
        <p:spPr>
          <a:xfrm>
            <a:off x="332253" y="1700808"/>
            <a:ext cx="814188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dirty="0"/>
              <a:t>Nuestra Corporación es una persona jurídica sin fines de lucro que agrupa a universidades privadas chilenas que desde distintas perspectivas desarrollan proyectos educacionales. Es la generosidad y diversidad la que permite buscar acuerdos y consensos que tienen como fin último el logro del bien común y desarrollo integral de nuestra nación.</a:t>
            </a:r>
            <a:r>
              <a:rPr lang="es-ES" sz="2000" dirty="0"/>
              <a:t> </a:t>
            </a:r>
            <a:endParaRPr lang="es-ES" sz="20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_tradnl" sz="2000" dirty="0"/>
              <a:t>La coexistencia de diferentes tipos de universidades, que se observa en la casi totalidad de los países, potencia las diversas visiones existentes en las sociedades modernas</a:t>
            </a:r>
            <a:r>
              <a:rPr lang="es-ES_tradnl" sz="2000" dirty="0" smtClean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_tradnl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_tradnl" sz="2000" dirty="0"/>
              <a:t>La universalidad de la academia se expresa en el modelo que cada </a:t>
            </a:r>
            <a:r>
              <a:rPr lang="es-ES_tradnl" sz="2000" dirty="0" smtClean="0"/>
              <a:t>universidad </a:t>
            </a:r>
            <a:r>
              <a:rPr lang="es-ES_tradnl" sz="2000" dirty="0"/>
              <a:t>postula darse, consecuencia de la </a:t>
            </a:r>
            <a:r>
              <a:rPr lang="es-ES_tradnl" sz="2000" b="1" dirty="0"/>
              <a:t>“Autonomía Universitaria”</a:t>
            </a:r>
            <a:r>
              <a:rPr lang="es-ES_tradnl" sz="2000" dirty="0"/>
              <a:t>.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72006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QUÉ ENTENDEMOS POR “AUTONOMÍA”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1320106"/>
            <a:ext cx="8517632" cy="5519638"/>
          </a:xfrm>
        </p:spPr>
        <p:txBody>
          <a:bodyPr>
            <a:normAutofit/>
          </a:bodyPr>
          <a:lstStyle/>
          <a:p>
            <a:pPr algn="just"/>
            <a:r>
              <a:rPr lang="es-CL" sz="2400" dirty="0">
                <a:solidFill>
                  <a:schemeClr val="tx1"/>
                </a:solidFill>
              </a:rPr>
              <a:t>“…derecho de la Universidad a darse su propia organización, a reglamentar su funcionamiento, a orientar su desarrollo  e invertir sus recursos. …” </a:t>
            </a:r>
          </a:p>
          <a:p>
            <a:pPr marL="0" indent="0" algn="just">
              <a:buNone/>
            </a:pPr>
            <a:endParaRPr lang="es-CL" sz="24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s-CL" sz="1800" dirty="0">
                <a:solidFill>
                  <a:schemeClr val="tx1"/>
                </a:solidFill>
              </a:rPr>
              <a:t>Fuente: Millas, Jorge. (1968).  Foro sobre autonomía universitaria. En </a:t>
            </a:r>
            <a:r>
              <a:rPr lang="es-CL" sz="1800" i="1" dirty="0">
                <a:solidFill>
                  <a:schemeClr val="tx1"/>
                </a:solidFill>
              </a:rPr>
              <a:t>Idea y defensa de la universidad. </a:t>
            </a:r>
            <a:r>
              <a:rPr lang="es-CL" sz="1800" dirty="0">
                <a:solidFill>
                  <a:schemeClr val="tx1"/>
                </a:solidFill>
              </a:rPr>
              <a:t>Santiago de Chile: UDP (2012).</a:t>
            </a:r>
            <a:r>
              <a:rPr lang="es-CL" sz="1800" i="1" dirty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es-CL" sz="2400" i="1" dirty="0">
                <a:solidFill>
                  <a:schemeClr val="tx1"/>
                </a:solidFill>
              </a:rPr>
              <a:t>    </a:t>
            </a:r>
            <a:endParaRPr lang="es-CL" sz="24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es-CL" sz="2000" dirty="0">
              <a:solidFill>
                <a:schemeClr val="tx1"/>
              </a:solidFill>
            </a:endParaRPr>
          </a:p>
          <a:p>
            <a:pPr algn="just"/>
            <a:r>
              <a:rPr lang="es-CL" sz="2000" dirty="0">
                <a:solidFill>
                  <a:schemeClr val="tx1"/>
                </a:solidFill>
              </a:rPr>
              <a:t>“La autonomía es la forma institucional de la libertad académica y un requisito necesario para garantizar el adecuado desempeño de las funciones encomendadas al personal docente y las instituciones de enseñanza superior.”</a:t>
            </a:r>
          </a:p>
          <a:p>
            <a:pPr marL="0" indent="0" algn="just">
              <a:buNone/>
            </a:pPr>
            <a:r>
              <a:rPr lang="es-CL" sz="2000" dirty="0">
                <a:solidFill>
                  <a:schemeClr val="tx1"/>
                </a:solidFill>
              </a:rPr>
              <a:t> </a:t>
            </a:r>
            <a:endParaRPr lang="es-CL" sz="24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s-CL" sz="1800" dirty="0">
                <a:solidFill>
                  <a:schemeClr val="tx1"/>
                </a:solidFill>
              </a:rPr>
              <a:t>Fuente: Conferencia General de UNESCO, sobre autonomía universitaria, año 1997.</a:t>
            </a:r>
            <a:endParaRPr lang="es-E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1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772400" cy="1362075"/>
          </a:xfrm>
        </p:spPr>
        <p:txBody>
          <a:bodyPr/>
          <a:lstStyle/>
          <a:p>
            <a:pPr algn="ctr"/>
            <a:r>
              <a:rPr lang="es-ES" sz="2500" dirty="0" smtClean="0"/>
              <a:t>COMENTARIOS SOBRE EL PROYECTO DE LEY EN ANÁLISIS</a:t>
            </a:r>
            <a:endParaRPr lang="es-ES" sz="2500" dirty="0"/>
          </a:p>
        </p:txBody>
      </p:sp>
      <p:sp>
        <p:nvSpPr>
          <p:cNvPr id="5" name="Marcador de texto 4"/>
          <p:cNvSpPr txBox="1">
            <a:spLocks noGrp="1"/>
          </p:cNvSpPr>
          <p:nvPr>
            <p:ph type="body" idx="1"/>
          </p:nvPr>
        </p:nvSpPr>
        <p:spPr>
          <a:xfrm>
            <a:off x="467544" y="1527283"/>
            <a:ext cx="8023225" cy="4838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800" dirty="0">
                <a:solidFill>
                  <a:schemeClr val="tx1"/>
                </a:solidFill>
              </a:rPr>
              <a:t>Entendemos que </a:t>
            </a:r>
            <a:r>
              <a:rPr lang="es-ES" sz="1800" dirty="0" smtClean="0">
                <a:solidFill>
                  <a:schemeClr val="tx1"/>
                </a:solidFill>
              </a:rPr>
              <a:t>el </a:t>
            </a:r>
            <a:r>
              <a:rPr lang="es-ES" sz="1800" dirty="0">
                <a:solidFill>
                  <a:schemeClr val="tx1"/>
                </a:solidFill>
              </a:rPr>
              <a:t>proyecto de ley </a:t>
            </a:r>
            <a:r>
              <a:rPr lang="es-ES" sz="1800" dirty="0" smtClean="0">
                <a:solidFill>
                  <a:schemeClr val="tx1"/>
                </a:solidFill>
              </a:rPr>
              <a:t>es, en esencia, EL LEVANTAMIENTO DE UNA PROHIBICIÓN EXISTENTE. </a:t>
            </a:r>
            <a:r>
              <a:rPr lang="es-ES" sz="1800" dirty="0">
                <a:solidFill>
                  <a:schemeClr val="tx1"/>
                </a:solidFill>
              </a:rPr>
              <a:t>La decisión que se adopte dependerá de cada institución</a:t>
            </a:r>
            <a:r>
              <a:rPr lang="es-ES" sz="18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es-ES" sz="1800" dirty="0">
              <a:solidFill>
                <a:schemeClr val="tx1"/>
              </a:solidFill>
            </a:endParaRPr>
          </a:p>
          <a:p>
            <a:pPr algn="just"/>
            <a:r>
              <a:rPr lang="es-ES" sz="1800" dirty="0" smtClean="0">
                <a:solidFill>
                  <a:schemeClr val="tx1"/>
                </a:solidFill>
              </a:rPr>
              <a:t>En el actual sistema de educación superior chileno existen distintos tipos de instituciones: 1) las creadas por ley con </a:t>
            </a:r>
            <a:r>
              <a:rPr lang="es-ES" sz="1800" dirty="0">
                <a:solidFill>
                  <a:schemeClr val="tx1"/>
                </a:solidFill>
              </a:rPr>
              <a:t>anterioridad a la Constitución de </a:t>
            </a:r>
            <a:r>
              <a:rPr lang="es-ES" sz="1800" dirty="0" smtClean="0">
                <a:solidFill>
                  <a:schemeClr val="tx1"/>
                </a:solidFill>
              </a:rPr>
              <a:t>1980; 2)  </a:t>
            </a:r>
            <a:r>
              <a:rPr lang="es-ES" sz="1800" dirty="0">
                <a:solidFill>
                  <a:schemeClr val="tx1"/>
                </a:solidFill>
              </a:rPr>
              <a:t>las que están en proceso de </a:t>
            </a:r>
            <a:r>
              <a:rPr lang="es-ES" sz="1800" dirty="0" smtClean="0">
                <a:solidFill>
                  <a:schemeClr val="tx1"/>
                </a:solidFill>
              </a:rPr>
              <a:t>formación; 3) </a:t>
            </a:r>
            <a:r>
              <a:rPr lang="es-ES" sz="1800" dirty="0">
                <a:solidFill>
                  <a:schemeClr val="tx1"/>
                </a:solidFill>
              </a:rPr>
              <a:t>las que están en proceso de licenciamiento por el </a:t>
            </a:r>
            <a:r>
              <a:rPr lang="es-ES" sz="1800" dirty="0" smtClean="0">
                <a:solidFill>
                  <a:schemeClr val="tx1"/>
                </a:solidFill>
              </a:rPr>
              <a:t>CNED; 4) </a:t>
            </a:r>
            <a:r>
              <a:rPr lang="es-ES" sz="1800" dirty="0">
                <a:solidFill>
                  <a:schemeClr val="tx1"/>
                </a:solidFill>
              </a:rPr>
              <a:t>las autónomas </a:t>
            </a:r>
            <a:r>
              <a:rPr lang="es-ES" sz="1800" dirty="0" smtClean="0">
                <a:solidFill>
                  <a:schemeClr val="tx1"/>
                </a:solidFill>
              </a:rPr>
              <a:t>acreditadas</a:t>
            </a:r>
            <a:r>
              <a:rPr lang="es-ES" sz="1800" dirty="0">
                <a:solidFill>
                  <a:schemeClr val="tx1"/>
                </a:solidFill>
              </a:rPr>
              <a:t>;</a:t>
            </a:r>
            <a:r>
              <a:rPr lang="es-ES" sz="1800" dirty="0" smtClean="0">
                <a:solidFill>
                  <a:schemeClr val="tx1"/>
                </a:solidFill>
              </a:rPr>
              <a:t> y 5) </a:t>
            </a:r>
            <a:r>
              <a:rPr lang="es-ES" sz="1800" dirty="0">
                <a:solidFill>
                  <a:schemeClr val="tx1"/>
                </a:solidFill>
              </a:rPr>
              <a:t>las autónomas que no han obtenido su acreditación o la han perdido, debiendo recuperarla. </a:t>
            </a:r>
            <a:endParaRPr lang="es-ES" sz="1800" dirty="0" smtClean="0">
              <a:solidFill>
                <a:schemeClr val="tx1"/>
              </a:solidFill>
            </a:endParaRPr>
          </a:p>
          <a:p>
            <a:pPr algn="just"/>
            <a:endParaRPr lang="es-ES" sz="1800" dirty="0">
              <a:solidFill>
                <a:schemeClr val="tx1"/>
              </a:solidFill>
            </a:endParaRPr>
          </a:p>
          <a:p>
            <a:pPr algn="just"/>
            <a:r>
              <a:rPr lang="es-ES" sz="1800" dirty="0">
                <a:solidFill>
                  <a:schemeClr val="tx1"/>
                </a:solidFill>
              </a:rPr>
              <a:t>A diferencia de lo que existía en determinadas épocas, las IES tienen ahora marcos regulatorios que deben cumplirse y que dependen del estado de desarrollo de cada una, por lo que requieren políticas sostenibles en el tiempo con planes estratégicos de mediano y largo plazo, que no necesariamente son coherentes con la intervención en decisiones de estamentos que tienen una permanencia limitada o rotativa dentro de la misma.</a:t>
            </a:r>
          </a:p>
          <a:p>
            <a:pPr algn="just">
              <a:defRPr sz="132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es-E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75784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772400" cy="1362075"/>
          </a:xfrm>
        </p:spPr>
        <p:txBody>
          <a:bodyPr/>
          <a:lstStyle/>
          <a:p>
            <a:pPr algn="ctr"/>
            <a:r>
              <a:rPr lang="es-ES" sz="2500" dirty="0" smtClean="0"/>
              <a:t>COMENTARIOS SOBRE EL PROYECTO DE LEY EN ANÁLISIS</a:t>
            </a:r>
            <a:endParaRPr lang="es-ES" sz="2500" dirty="0"/>
          </a:p>
        </p:txBody>
      </p:sp>
      <p:sp>
        <p:nvSpPr>
          <p:cNvPr id="5" name="Marcador de texto 4"/>
          <p:cNvSpPr txBox="1">
            <a:spLocks noGrp="1"/>
          </p:cNvSpPr>
          <p:nvPr>
            <p:ph type="body" idx="1"/>
          </p:nvPr>
        </p:nvSpPr>
        <p:spPr>
          <a:xfrm>
            <a:off x="467544" y="1412776"/>
            <a:ext cx="8023225" cy="459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900" dirty="0">
                <a:solidFill>
                  <a:schemeClr val="tx1"/>
                </a:solidFill>
              </a:rPr>
              <a:t>La participación es deseable y necesaria para cualquier </a:t>
            </a:r>
            <a:r>
              <a:rPr lang="es-CL" sz="1900" dirty="0" smtClean="0">
                <a:solidFill>
                  <a:schemeClr val="tx1"/>
                </a:solidFill>
              </a:rPr>
              <a:t>Institución de Educación Superior, </a:t>
            </a:r>
            <a:r>
              <a:rPr lang="es-CL" sz="1900" dirty="0">
                <a:solidFill>
                  <a:schemeClr val="tx1"/>
                </a:solidFill>
              </a:rPr>
              <a:t>ya que aporta para </a:t>
            </a:r>
            <a:r>
              <a:rPr lang="es-CL" sz="1900" dirty="0" smtClean="0">
                <a:solidFill>
                  <a:schemeClr val="tx1"/>
                </a:solidFill>
              </a:rPr>
              <a:t>su </a:t>
            </a:r>
            <a:r>
              <a:rPr lang="es-CL" sz="1900" dirty="0">
                <a:solidFill>
                  <a:schemeClr val="tx1"/>
                </a:solidFill>
              </a:rPr>
              <a:t>correcto </a:t>
            </a:r>
            <a:r>
              <a:rPr lang="es-CL" sz="1900" dirty="0" smtClean="0">
                <a:solidFill>
                  <a:schemeClr val="tx1"/>
                </a:solidFill>
              </a:rPr>
              <a:t>desarrollo. </a:t>
            </a:r>
            <a:r>
              <a:rPr lang="es-CL" sz="1900" dirty="0">
                <a:solidFill>
                  <a:schemeClr val="tx1"/>
                </a:solidFill>
              </a:rPr>
              <a:t>No obstante lo anterior, es necesario distinguir entre participación y </a:t>
            </a:r>
            <a:r>
              <a:rPr lang="es-CL" sz="1900" dirty="0" smtClean="0">
                <a:solidFill>
                  <a:schemeClr val="tx1"/>
                </a:solidFill>
              </a:rPr>
              <a:t>cogobierno, puesto </a:t>
            </a:r>
            <a:r>
              <a:rPr lang="es-CL" sz="1900" dirty="0">
                <a:solidFill>
                  <a:schemeClr val="tx1"/>
                </a:solidFill>
              </a:rPr>
              <a:t>que son conceptos distintos. La participación contribuye a las </a:t>
            </a:r>
            <a:r>
              <a:rPr lang="es-CL" sz="1900" dirty="0" smtClean="0">
                <a:solidFill>
                  <a:schemeClr val="tx1"/>
                </a:solidFill>
              </a:rPr>
              <a:t>decisiones, </a:t>
            </a:r>
            <a:r>
              <a:rPr lang="es-CL" sz="1900" dirty="0">
                <a:solidFill>
                  <a:schemeClr val="tx1"/>
                </a:solidFill>
              </a:rPr>
              <a:t>pero dichas decisiones deben ser adoptadas por la organización según el sistema de </a:t>
            </a:r>
            <a:r>
              <a:rPr lang="es-CL" sz="1900" dirty="0" smtClean="0">
                <a:solidFill>
                  <a:schemeClr val="tx1"/>
                </a:solidFill>
              </a:rPr>
              <a:t>gobierno, atendiendo a </a:t>
            </a:r>
            <a:r>
              <a:rPr lang="es-CL" sz="1900" dirty="0">
                <a:solidFill>
                  <a:schemeClr val="tx1"/>
                </a:solidFill>
              </a:rPr>
              <a:t>su calidad jurídica y proyecto institucional, ambos asociados a la autonomía. Las universidades como asociaciones tienen justamente en su esencia la libre determinación para decidir su gobierno con una organización estable que le permita proyectarse en el tiempo, con miras a un desarrollo institucional y educacional acorde con el plan de la misma</a:t>
            </a:r>
            <a:r>
              <a:rPr lang="es-CL" sz="19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es-CL" sz="1900" dirty="0">
              <a:solidFill>
                <a:schemeClr val="tx1"/>
              </a:solidFill>
            </a:endParaRPr>
          </a:p>
          <a:p>
            <a:pPr algn="just"/>
            <a:r>
              <a:rPr lang="es-ES" sz="1900" dirty="0" smtClean="0">
                <a:solidFill>
                  <a:schemeClr val="tx1"/>
                </a:solidFill>
              </a:rPr>
              <a:t>El gobierno de una Institución de Educación Superior dependerá siempre de </a:t>
            </a:r>
            <a:r>
              <a:rPr lang="es-CL" sz="1900" dirty="0" smtClean="0">
                <a:solidFill>
                  <a:schemeClr val="tx1"/>
                </a:solidFill>
              </a:rPr>
              <a:t>la </a:t>
            </a:r>
            <a:r>
              <a:rPr lang="es-CL" sz="1900" dirty="0">
                <a:solidFill>
                  <a:schemeClr val="tx1"/>
                </a:solidFill>
              </a:rPr>
              <a:t>definición </a:t>
            </a:r>
            <a:r>
              <a:rPr lang="es-CL" sz="1900" dirty="0" smtClean="0">
                <a:solidFill>
                  <a:schemeClr val="tx1"/>
                </a:solidFill>
              </a:rPr>
              <a:t>del </a:t>
            </a:r>
            <a:r>
              <a:rPr lang="es-CL" sz="1900" dirty="0">
                <a:solidFill>
                  <a:schemeClr val="tx1"/>
                </a:solidFill>
              </a:rPr>
              <a:t>proyecto institucional </a:t>
            </a:r>
            <a:r>
              <a:rPr lang="es-CL" sz="1900" dirty="0" smtClean="0">
                <a:solidFill>
                  <a:schemeClr val="tx1"/>
                </a:solidFill>
              </a:rPr>
              <a:t>particular en </a:t>
            </a:r>
            <a:r>
              <a:rPr lang="es-CL" sz="1900" dirty="0">
                <a:solidFill>
                  <a:schemeClr val="tx1"/>
                </a:solidFill>
              </a:rPr>
              <a:t>el ámbito de su autonomía</a:t>
            </a:r>
            <a:r>
              <a:rPr lang="es-CL" sz="1900" dirty="0" smtClean="0">
                <a:solidFill>
                  <a:schemeClr val="tx1"/>
                </a:solidFill>
              </a:rPr>
              <a:t>, ya sea que esté </a:t>
            </a:r>
            <a:r>
              <a:rPr lang="es-CL" sz="1900" dirty="0">
                <a:solidFill>
                  <a:schemeClr val="tx1"/>
                </a:solidFill>
              </a:rPr>
              <a:t>compuesto por organismos colegiados o unipersonales que fijen las grandes políticas, forma de llevarlas a cabo y la manera de controlarlo. </a:t>
            </a:r>
            <a:endParaRPr lang="es-ES" sz="1900" b="1" dirty="0" smtClean="0"/>
          </a:p>
        </p:txBody>
      </p:sp>
    </p:spTree>
    <p:extLst>
      <p:ext uri="{BB962C8B-B14F-4D97-AF65-F5344CB8AC3E}">
        <p14:creationId xmlns:p14="http://schemas.microsoft.com/office/powerpoint/2010/main" val="14149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772400" cy="1362075"/>
          </a:xfrm>
        </p:spPr>
        <p:txBody>
          <a:bodyPr/>
          <a:lstStyle/>
          <a:p>
            <a:pPr algn="ctr"/>
            <a:r>
              <a:rPr lang="es-ES" sz="2800" dirty="0"/>
              <a:t>Experiencias y modelos de otros países de nuestro continente y de Europa</a:t>
            </a:r>
            <a:endParaRPr lang="es-ES" sz="2500" dirty="0"/>
          </a:p>
        </p:txBody>
      </p:sp>
      <p:sp>
        <p:nvSpPr>
          <p:cNvPr id="5" name="Marcador de texto 4"/>
          <p:cNvSpPr txBox="1">
            <a:spLocks noGrp="1"/>
          </p:cNvSpPr>
          <p:nvPr>
            <p:ph type="body" idx="1"/>
          </p:nvPr>
        </p:nvSpPr>
        <p:spPr>
          <a:xfrm>
            <a:off x="467544" y="1346343"/>
            <a:ext cx="8023225" cy="528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</a:rPr>
              <a:t>Necesidad de realizar estudios comparados de las </a:t>
            </a:r>
            <a:r>
              <a:rPr lang="es-ES" sz="1800" dirty="0" smtClean="0">
                <a:solidFill>
                  <a:schemeClr val="tx1"/>
                </a:solidFill>
              </a:rPr>
              <a:t>experiencias, </a:t>
            </a:r>
            <a:r>
              <a:rPr lang="es-ES" sz="1800" dirty="0">
                <a:solidFill>
                  <a:schemeClr val="tx1"/>
                </a:solidFill>
              </a:rPr>
              <a:t>con </a:t>
            </a:r>
            <a:r>
              <a:rPr lang="es-ES" sz="1800" dirty="0" smtClean="0">
                <a:solidFill>
                  <a:schemeClr val="tx1"/>
                </a:solidFill>
              </a:rPr>
              <a:t>los </a:t>
            </a:r>
            <a:r>
              <a:rPr lang="es-ES" sz="1800" dirty="0">
                <a:solidFill>
                  <a:schemeClr val="tx1"/>
                </a:solidFill>
              </a:rPr>
              <a:t>éxitos y fracasos que han tenido </a:t>
            </a:r>
            <a:r>
              <a:rPr lang="es-ES" sz="1800" dirty="0" smtClean="0">
                <a:solidFill>
                  <a:schemeClr val="tx1"/>
                </a:solidFill>
              </a:rPr>
              <a:t>tanto el </a:t>
            </a:r>
            <a:r>
              <a:rPr lang="es-ES" sz="1800" dirty="0">
                <a:solidFill>
                  <a:schemeClr val="tx1"/>
                </a:solidFill>
              </a:rPr>
              <a:t>sistema </a:t>
            </a:r>
            <a:r>
              <a:rPr lang="es-ES" sz="1800" dirty="0" smtClean="0">
                <a:solidFill>
                  <a:schemeClr val="tx1"/>
                </a:solidFill>
              </a:rPr>
              <a:t>latinoamericano como </a:t>
            </a:r>
            <a:r>
              <a:rPr lang="es-ES" sz="1800" dirty="0">
                <a:solidFill>
                  <a:schemeClr val="tx1"/>
                </a:solidFill>
              </a:rPr>
              <a:t>el modelo europeo en los últimos 50 años</a:t>
            </a:r>
            <a:r>
              <a:rPr lang="es-ES" sz="18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es-ES" sz="1800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800" dirty="0" smtClean="0">
                <a:solidFill>
                  <a:schemeClr val="tx1"/>
                </a:solidFill>
              </a:rPr>
              <a:t>Buscar </a:t>
            </a:r>
            <a:r>
              <a:rPr lang="es-ES" sz="1800" dirty="0">
                <a:solidFill>
                  <a:schemeClr val="tx1"/>
                </a:solidFill>
              </a:rPr>
              <a:t>modelos básicos que respeten la autonomía y hayan sido exitosos de acuerdo a los estudios </a:t>
            </a:r>
            <a:r>
              <a:rPr lang="es-ES" sz="1800" dirty="0" smtClean="0">
                <a:solidFill>
                  <a:schemeClr val="tx1"/>
                </a:solidFill>
              </a:rPr>
              <a:t>comparados.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sz="1800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800" dirty="0" smtClean="0">
                <a:solidFill>
                  <a:schemeClr val="tx1"/>
                </a:solidFill>
              </a:rPr>
              <a:t>De </a:t>
            </a:r>
            <a:r>
              <a:rPr lang="es-ES" sz="1800" dirty="0">
                <a:solidFill>
                  <a:schemeClr val="tx1"/>
                </a:solidFill>
              </a:rPr>
              <a:t>acuerdo al </a:t>
            </a:r>
            <a:r>
              <a:rPr lang="es-ES" sz="1800" dirty="0" smtClean="0">
                <a:solidFill>
                  <a:schemeClr val="tx1"/>
                </a:solidFill>
              </a:rPr>
              <a:t>análisis, </a:t>
            </a:r>
            <a:r>
              <a:rPr lang="es-ES" sz="1800" dirty="0">
                <a:solidFill>
                  <a:schemeClr val="tx1"/>
                </a:solidFill>
              </a:rPr>
              <a:t>evitar riesgos de adoptar modelos obligatorios que no han sido exitosos y abandonar lo avanzado por </a:t>
            </a:r>
            <a:r>
              <a:rPr lang="es-ES" sz="1800" dirty="0" smtClean="0">
                <a:solidFill>
                  <a:schemeClr val="tx1"/>
                </a:solidFill>
              </a:rPr>
              <a:t>Chile, </a:t>
            </a:r>
            <a:r>
              <a:rPr lang="es-ES" sz="1800" dirty="0">
                <a:solidFill>
                  <a:schemeClr val="tx1"/>
                </a:solidFill>
              </a:rPr>
              <a:t>que </a:t>
            </a:r>
            <a:r>
              <a:rPr lang="es-ES" sz="1800" dirty="0" smtClean="0">
                <a:solidFill>
                  <a:schemeClr val="tx1"/>
                </a:solidFill>
              </a:rPr>
              <a:t>ha </a:t>
            </a:r>
            <a:r>
              <a:rPr lang="es-ES" sz="1800" dirty="0">
                <a:solidFill>
                  <a:schemeClr val="tx1"/>
                </a:solidFill>
              </a:rPr>
              <a:t>sido un líder en </a:t>
            </a:r>
            <a:r>
              <a:rPr lang="es-ES" sz="1800" dirty="0" smtClean="0">
                <a:solidFill>
                  <a:schemeClr val="tx1"/>
                </a:solidFill>
              </a:rPr>
              <a:t>América Latina, llegando a contar </a:t>
            </a:r>
            <a:r>
              <a:rPr lang="es-ES" sz="1800" dirty="0">
                <a:solidFill>
                  <a:schemeClr val="tx1"/>
                </a:solidFill>
              </a:rPr>
              <a:t>con un modelo replicable a la región, a través de un SCT y un Marco Nacional de Cualificaciones y Competencias Laborales (</a:t>
            </a:r>
            <a:r>
              <a:rPr lang="es-ES" sz="1800" dirty="0" err="1">
                <a:solidFill>
                  <a:schemeClr val="tx1"/>
                </a:solidFill>
              </a:rPr>
              <a:t>Counsil</a:t>
            </a:r>
            <a:r>
              <a:rPr lang="es-ES" sz="1800" dirty="0">
                <a:solidFill>
                  <a:schemeClr val="tx1"/>
                </a:solidFill>
              </a:rPr>
              <a:t> of </a:t>
            </a:r>
            <a:r>
              <a:rPr lang="es-ES" sz="1800" dirty="0" err="1">
                <a:solidFill>
                  <a:schemeClr val="tx1"/>
                </a:solidFill>
              </a:rPr>
              <a:t>Skill</a:t>
            </a:r>
            <a:r>
              <a:rPr lang="es-ES" sz="1800" dirty="0">
                <a:solidFill>
                  <a:schemeClr val="tx1"/>
                </a:solidFill>
              </a:rPr>
              <a:t>) propios de los países más avanzados de la OCDE</a:t>
            </a:r>
            <a:r>
              <a:rPr lang="es-ES" sz="18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es-CL" sz="1900" dirty="0">
              <a:solidFill>
                <a:schemeClr val="tx1"/>
              </a:solidFill>
            </a:endParaRPr>
          </a:p>
          <a:p>
            <a:pPr algn="just"/>
            <a:r>
              <a:rPr lang="es-ES" sz="1800" b="1" dirty="0" smtClean="0">
                <a:solidFill>
                  <a:schemeClr val="tx1"/>
                </a:solidFill>
              </a:rPr>
              <a:t>Comentario</a:t>
            </a:r>
            <a:r>
              <a:rPr lang="es-ES" sz="1800" dirty="0">
                <a:solidFill>
                  <a:schemeClr val="tx1"/>
                </a:solidFill>
              </a:rPr>
              <a:t>: </a:t>
            </a:r>
            <a:r>
              <a:rPr lang="es-ES" sz="1800" i="1" dirty="0">
                <a:solidFill>
                  <a:schemeClr val="tx1"/>
                </a:solidFill>
              </a:rPr>
              <a:t>No se puede equivocar el rumbo y perder nuestra posición de privilegio de que da cuenta lo que nuestros pares de otros países señalan como un ejemplo</a:t>
            </a:r>
            <a:r>
              <a:rPr lang="es-ES" sz="1800" i="1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es-ES" sz="1800" b="1" dirty="0"/>
          </a:p>
          <a:p>
            <a:pPr algn="just"/>
            <a:endParaRPr lang="es-ES" sz="1900" b="1" dirty="0" smtClean="0"/>
          </a:p>
        </p:txBody>
      </p:sp>
    </p:spTree>
    <p:extLst>
      <p:ext uri="{BB962C8B-B14F-4D97-AF65-F5344CB8AC3E}">
        <p14:creationId xmlns:p14="http://schemas.microsoft.com/office/powerpoint/2010/main" val="399209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9ec63d35ce04c3032e2393cc6bb9ced324b8e6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5366</TotalTime>
  <Words>1184</Words>
  <Application>Microsoft Office PowerPoint</Application>
  <PresentationFormat>Presentación en pantalla (4:3)</PresentationFormat>
  <Paragraphs>60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Arial</vt:lpstr>
      <vt:lpstr>Calibri</vt:lpstr>
      <vt:lpstr>Tema de Office</vt:lpstr>
      <vt:lpstr>Comisión de Educación “PROYECTO DE LEY QUE ELIMINA LA PROHIBICIÓN DE PARTICIPACIÓN DE ESTUDIANTES Y FUNCIONARIOS EN EL GOBIERNO DE LAS INSTITUCIONES DE EDUCACIÓN SUPERIOR…” (BOLETÍN 9481-04)</vt:lpstr>
      <vt:lpstr>INDICE DE LA PRESENTACIÓN</vt:lpstr>
      <vt:lpstr>COMENTARIO INICIAL</vt:lpstr>
      <vt:lpstr>PRINCIPIOS DE NUESTRA CORPORACIÓN</vt:lpstr>
      <vt:lpstr>CONSIDERACIONES GENERALES</vt:lpstr>
      <vt:lpstr>QUÉ ENTENDEMOS POR “AUTONOMÍA”</vt:lpstr>
      <vt:lpstr>COMENTARIOS SOBRE EL PROYECTO DE LEY EN ANÁLISIS</vt:lpstr>
      <vt:lpstr>COMENTARIOS SOBRE EL PROYECTO DE LEY EN ANÁLISIS</vt:lpstr>
      <vt:lpstr>Experiencias y modelos de otros países de nuestro continente y de Europa</vt:lpstr>
      <vt:lpstr>Conclusiones Finales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 Cristi Rojas</dc:creator>
  <cp:lastModifiedBy>Usuario Genérico UBO</cp:lastModifiedBy>
  <cp:revision>217</cp:revision>
  <dcterms:created xsi:type="dcterms:W3CDTF">2014-08-14T00:52:51Z</dcterms:created>
  <dcterms:modified xsi:type="dcterms:W3CDTF">2014-12-09T16:03:06Z</dcterms:modified>
</cp:coreProperties>
</file>