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1" r:id="rId1"/>
  </p:sldMasterIdLst>
  <p:sldIdLst>
    <p:sldId id="256" r:id="rId2"/>
    <p:sldId id="262" r:id="rId3"/>
    <p:sldId id="263" r:id="rId4"/>
    <p:sldId id="264" r:id="rId5"/>
    <p:sldId id="269" r:id="rId6"/>
    <p:sldId id="272" r:id="rId7"/>
    <p:sldId id="270" r:id="rId8"/>
    <p:sldId id="271" r:id="rId9"/>
    <p:sldId id="265" r:id="rId10"/>
    <p:sldId id="266"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90" y="7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0753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722136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smtClean="0"/>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066293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smtClean="0"/>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smtClean="0"/>
              <a:t>Haga clic para modificar el estilo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96134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119786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69264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235393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0728003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927903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164813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815344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27278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723052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790353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8580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7" name="Date Placeholder 4"/>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14176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15004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12/5/2014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17326984"/>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76000">
              <a:schemeClr val="bg2">
                <a:tint val="97000"/>
                <a:hueMod val="92000"/>
                <a:satMod val="169000"/>
                <a:lumMod val="164000"/>
                <a:alpha val="58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684212" y="1316277"/>
            <a:ext cx="10834498" cy="1579729"/>
          </a:xfrm>
        </p:spPr>
        <p:txBody>
          <a:bodyPr>
            <a:normAutofit/>
          </a:bodyPr>
          <a:lstStyle/>
          <a:p>
            <a:pPr algn="ctr"/>
            <a:r>
              <a:rPr lang="es-ES" sz="3600" b="1" i="1" dirty="0">
                <a:solidFill>
                  <a:schemeClr val="bg1"/>
                </a:solidFill>
              </a:rPr>
              <a:t>GOBIERNO UNIVERSITARIO Y PARTICIPACIÓN ESTUDIANTIL</a:t>
            </a:r>
            <a:endParaRPr lang="es-ES" sz="3600" dirty="0">
              <a:solidFill>
                <a:schemeClr val="bg1"/>
              </a:solidFill>
            </a:endParaRPr>
          </a:p>
        </p:txBody>
      </p:sp>
      <p:sp>
        <p:nvSpPr>
          <p:cNvPr id="3" name="Subtítulo 2"/>
          <p:cNvSpPr>
            <a:spLocks noGrp="1"/>
          </p:cNvSpPr>
          <p:nvPr>
            <p:ph type="subTitle" idx="1"/>
          </p:nvPr>
        </p:nvSpPr>
        <p:spPr>
          <a:xfrm>
            <a:off x="5527771" y="4025948"/>
            <a:ext cx="5347027" cy="1914142"/>
          </a:xfrm>
        </p:spPr>
        <p:txBody>
          <a:bodyPr>
            <a:normAutofit/>
          </a:bodyPr>
          <a:lstStyle/>
          <a:p>
            <a:pPr lvl="0" algn="ctr"/>
            <a:endParaRPr lang="es-CL" sz="2400" b="1" dirty="0" smtClean="0">
              <a:solidFill>
                <a:schemeClr val="bg1"/>
              </a:solidFill>
            </a:endParaRPr>
          </a:p>
          <a:p>
            <a:pPr lvl="0" algn="ctr"/>
            <a:r>
              <a:rPr lang="es-CL" sz="2400" b="1" dirty="0" smtClean="0">
                <a:solidFill>
                  <a:schemeClr val="bg1"/>
                </a:solidFill>
              </a:rPr>
              <a:t>Hugo lavados montes</a:t>
            </a:r>
          </a:p>
          <a:p>
            <a:pPr lvl="0" algn="ctr"/>
            <a:r>
              <a:rPr lang="es-CL" sz="2200" b="1" dirty="0" smtClean="0">
                <a:solidFill>
                  <a:schemeClr val="bg1"/>
                </a:solidFill>
              </a:rPr>
              <a:t>Rector </a:t>
            </a:r>
            <a:r>
              <a:rPr lang="es-CL" sz="2200" b="1" dirty="0">
                <a:solidFill>
                  <a:schemeClr val="bg1"/>
                </a:solidFill>
              </a:rPr>
              <a:t>Universidad San Sebastián</a:t>
            </a:r>
          </a:p>
          <a:p>
            <a:pPr lvl="0" algn="ctr"/>
            <a:r>
              <a:rPr lang="es-CL" sz="2200" b="1" dirty="0">
                <a:solidFill>
                  <a:schemeClr val="bg1"/>
                </a:solidFill>
              </a:rPr>
              <a:t>   </a:t>
            </a:r>
            <a:r>
              <a:rPr lang="es-CL" sz="2200" b="1" dirty="0" smtClean="0">
                <a:solidFill>
                  <a:schemeClr val="bg1"/>
                </a:solidFill>
              </a:rPr>
              <a:t>Miembro  </a:t>
            </a:r>
            <a:r>
              <a:rPr lang="es-ES" sz="2200" b="1" dirty="0">
                <a:solidFill>
                  <a:schemeClr val="bg1"/>
                </a:solidFill>
              </a:rPr>
              <a:t>Comité Ejecutivo CUP</a:t>
            </a:r>
          </a:p>
          <a:p>
            <a:endParaRPr lang="es-ES" dirty="0"/>
          </a:p>
        </p:txBody>
      </p:sp>
      <p:sp>
        <p:nvSpPr>
          <p:cNvPr id="5" name="Rectángulo 4"/>
          <p:cNvSpPr/>
          <p:nvPr/>
        </p:nvSpPr>
        <p:spPr>
          <a:xfrm>
            <a:off x="5527771" y="4025948"/>
            <a:ext cx="5599134" cy="241752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96151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45" y="232012"/>
            <a:ext cx="10752612"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3" name="Marcador de contenido 2"/>
          <p:cNvSpPr>
            <a:spLocks noGrp="1"/>
          </p:cNvSpPr>
          <p:nvPr>
            <p:ph idx="1"/>
          </p:nvPr>
        </p:nvSpPr>
        <p:spPr>
          <a:xfrm>
            <a:off x="747069" y="1562765"/>
            <a:ext cx="10752612" cy="2485915"/>
          </a:xfrm>
        </p:spPr>
        <p:txBody>
          <a:bodyPr>
            <a:noAutofit/>
          </a:bodyPr>
          <a:lstStyle/>
          <a:p>
            <a:pPr marL="0" indent="0" algn="just">
              <a:buNone/>
            </a:pPr>
            <a:r>
              <a:rPr lang="es-ES" sz="2700" b="1" dirty="0">
                <a:solidFill>
                  <a:schemeClr val="bg1"/>
                </a:solidFill>
                <a:latin typeface="Calibri Light" panose="020F0302020204030204" pitchFamily="34" charset="0"/>
              </a:rPr>
              <a:t>Ya que el tema general de esta reunión es la institucionalidad,  se puede señalar que, en cuanto a la organización gremial de las universidades, hoy el CRUCH es poco representativo de la variedad existente en el sistema universitario chileno. </a:t>
            </a:r>
          </a:p>
          <a:p>
            <a:pPr marL="0" indent="0" algn="just">
              <a:buNone/>
            </a:pPr>
            <a:endParaRPr lang="es-ES" sz="2700" b="1" dirty="0">
              <a:solidFill>
                <a:schemeClr val="bg1"/>
              </a:solidFill>
              <a:latin typeface="Calibri Light" panose="020F0302020204030204" pitchFamily="34" charset="0"/>
            </a:endParaRPr>
          </a:p>
          <a:p>
            <a:pPr marL="0" indent="0" algn="just">
              <a:buNone/>
            </a:pPr>
            <a:r>
              <a:rPr lang="es-ES" sz="2700" b="1" dirty="0">
                <a:solidFill>
                  <a:schemeClr val="bg1"/>
                </a:solidFill>
                <a:latin typeface="Calibri Light" panose="020F0302020204030204" pitchFamily="34" charset="0"/>
              </a:rPr>
              <a:t>Tiene un sentido histórico, basado en las instituciones existentes en 1981 y en los criterios de financiamiento que se estructuraron a partir de ese momento. Eso ha llevado a la fragmentación, que representa visiones distintas y, sobre todo, las posiciones relativas al financiamiento.</a:t>
            </a:r>
            <a:endParaRPr lang="es-ES" sz="27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37551557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45" y="232012"/>
            <a:ext cx="10752612"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3" name="Marcador de contenido 2"/>
          <p:cNvSpPr>
            <a:spLocks noGrp="1"/>
          </p:cNvSpPr>
          <p:nvPr>
            <p:ph idx="1"/>
          </p:nvPr>
        </p:nvSpPr>
        <p:spPr>
          <a:xfrm>
            <a:off x="631159" y="1833222"/>
            <a:ext cx="10752612" cy="2485915"/>
          </a:xfrm>
        </p:spPr>
        <p:txBody>
          <a:bodyPr>
            <a:noAutofit/>
          </a:bodyPr>
          <a:lstStyle/>
          <a:p>
            <a:pPr marL="0" indent="0" algn="just">
              <a:buNone/>
            </a:pPr>
            <a:r>
              <a:rPr lang="es-ES" sz="2800" b="1" dirty="0">
                <a:solidFill>
                  <a:schemeClr val="bg1"/>
                </a:solidFill>
                <a:latin typeface="Calibri Light" panose="020F0302020204030204" pitchFamily="34" charset="0"/>
              </a:rPr>
              <a:t>No se ha dado un análisis que permita miradas de largo plazo, que respondan esencialmente a la misión de las universidades chilenas. </a:t>
            </a:r>
          </a:p>
          <a:p>
            <a:pPr marL="0" indent="0" algn="just">
              <a:buNone/>
            </a:pPr>
            <a:r>
              <a:rPr lang="es-ES" sz="2800" b="1" dirty="0">
                <a:solidFill>
                  <a:schemeClr val="bg1"/>
                </a:solidFill>
                <a:latin typeface="Calibri Light" panose="020F0302020204030204" pitchFamily="34" charset="0"/>
              </a:rPr>
              <a:t>Desde ese punto de vista, se debería avanzar, en términos  que se constituya una organización en que participen todas las instituciones, sin exclusiones. </a:t>
            </a:r>
          </a:p>
          <a:p>
            <a:pPr marL="0" indent="0" algn="just">
              <a:buNone/>
            </a:pPr>
            <a:r>
              <a:rPr lang="es-ES" sz="2800" b="1" dirty="0">
                <a:solidFill>
                  <a:schemeClr val="bg1"/>
                </a:solidFill>
                <a:latin typeface="Calibri Light" panose="020F0302020204030204" pitchFamily="34" charset="0"/>
              </a:rPr>
              <a:t>Ella  podría ser una Asamblea de Rectores de Universidades (Acreditadas), estatales y privadas,  que integre, sin discriminación alguna, al conjunto de instituciones del </a:t>
            </a:r>
            <a:r>
              <a:rPr lang="es-ES" sz="2800" b="1" dirty="0" smtClean="0">
                <a:solidFill>
                  <a:schemeClr val="bg1"/>
                </a:solidFill>
                <a:latin typeface="Calibri Light" panose="020F0302020204030204" pitchFamily="34" charset="0"/>
              </a:rPr>
              <a:t>sistema.</a:t>
            </a:r>
            <a:endParaRPr lang="es-ES" sz="28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2820432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45" y="232012"/>
            <a:ext cx="10752612"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4" name="Marcador de contenido 3"/>
          <p:cNvSpPr>
            <a:spLocks noGrp="1"/>
          </p:cNvSpPr>
          <p:nvPr>
            <p:ph idx="1"/>
          </p:nvPr>
        </p:nvSpPr>
        <p:spPr>
          <a:xfrm>
            <a:off x="1103312" y="6202680"/>
            <a:ext cx="8946541" cy="45719"/>
          </a:xfrm>
        </p:spPr>
        <p:txBody>
          <a:bodyPr>
            <a:normAutofit fontScale="25000" lnSpcReduction="20000"/>
          </a:bodyPr>
          <a:lstStyle/>
          <a:p>
            <a:endParaRPr lang="es-CL" b="1" dirty="0"/>
          </a:p>
        </p:txBody>
      </p:sp>
      <p:pic>
        <p:nvPicPr>
          <p:cNvPr id="6" name="Imagen 5"/>
          <p:cNvPicPr>
            <a:picLocks noChangeAspect="1"/>
          </p:cNvPicPr>
          <p:nvPr/>
        </p:nvPicPr>
        <p:blipFill>
          <a:blip r:embed="rId2"/>
          <a:stretch>
            <a:fillRect/>
          </a:stretch>
        </p:blipFill>
        <p:spPr bwMode="black">
          <a:xfrm>
            <a:off x="652485" y="1455313"/>
            <a:ext cx="10912786" cy="4958366"/>
          </a:xfrm>
          <a:prstGeom prst="rect">
            <a:avLst/>
          </a:prstGeom>
        </p:spPr>
      </p:pic>
    </p:spTree>
    <p:extLst>
      <p:ext uri="{BB962C8B-B14F-4D97-AF65-F5344CB8AC3E}">
        <p14:creationId xmlns:p14="http://schemas.microsoft.com/office/powerpoint/2010/main" val="19469611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45" y="232012"/>
            <a:ext cx="10752612"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3" name="Marcador de contenido 2"/>
          <p:cNvSpPr>
            <a:spLocks noGrp="1"/>
          </p:cNvSpPr>
          <p:nvPr>
            <p:ph idx="1"/>
          </p:nvPr>
        </p:nvSpPr>
        <p:spPr>
          <a:xfrm>
            <a:off x="503908" y="1735572"/>
            <a:ext cx="10752612" cy="2485915"/>
          </a:xfrm>
        </p:spPr>
        <p:txBody>
          <a:bodyPr>
            <a:normAutofit fontScale="25000" lnSpcReduction="20000"/>
          </a:bodyPr>
          <a:lstStyle/>
          <a:p>
            <a:pPr marL="0" indent="0" algn="just">
              <a:buNone/>
            </a:pPr>
            <a:r>
              <a:rPr lang="es-ES" sz="8800" b="1" dirty="0">
                <a:solidFill>
                  <a:schemeClr val="bg1"/>
                </a:solidFill>
                <a:latin typeface="Calibri Light" panose="020F0302020204030204" pitchFamily="34" charset="0"/>
              </a:rPr>
              <a:t>La participación dentro del contexto ya indicado,  ligada a  la existencia de asociaciones estudiantiles, en Escuelas, Facultades y Federaciones de toda la Universidad, o supra instituciones, se constituye en un aspecto relevante de la vida universitaria. </a:t>
            </a:r>
          </a:p>
          <a:p>
            <a:pPr marL="0" indent="0" algn="just">
              <a:buNone/>
            </a:pPr>
            <a:endParaRPr lang="es-ES" sz="8800" b="1" dirty="0">
              <a:solidFill>
                <a:schemeClr val="bg1"/>
              </a:solidFill>
              <a:latin typeface="Calibri Light" panose="020F0302020204030204" pitchFamily="34" charset="0"/>
            </a:endParaRPr>
          </a:p>
          <a:p>
            <a:pPr marL="0" indent="0" algn="just">
              <a:buNone/>
            </a:pPr>
            <a:r>
              <a:rPr lang="es-ES" sz="8800" b="1" dirty="0">
                <a:solidFill>
                  <a:schemeClr val="bg1"/>
                </a:solidFill>
                <a:latin typeface="Calibri Light" panose="020F0302020204030204" pitchFamily="34" charset="0"/>
              </a:rPr>
              <a:t>Además, contribuye al desarrollo de la cultura del sistema político y  conciencia ciudadana de las personas. Después de todo, esos universitarios  formarán parte de las elites dirigentes del país.</a:t>
            </a:r>
          </a:p>
          <a:p>
            <a:pPr marL="0" indent="0" algn="just">
              <a:buNone/>
            </a:pPr>
            <a:endParaRPr lang="es-ES" sz="8800" b="1" dirty="0">
              <a:solidFill>
                <a:schemeClr val="bg1"/>
              </a:solidFill>
              <a:latin typeface="Calibri Light" panose="020F0302020204030204" pitchFamily="34" charset="0"/>
            </a:endParaRPr>
          </a:p>
          <a:p>
            <a:pPr marL="0" indent="0" algn="just">
              <a:buNone/>
            </a:pPr>
            <a:r>
              <a:rPr lang="es-ES" sz="8800" b="1" dirty="0">
                <a:solidFill>
                  <a:schemeClr val="bg1"/>
                </a:solidFill>
                <a:latin typeface="Calibri Light" panose="020F0302020204030204" pitchFamily="34" charset="0"/>
              </a:rPr>
              <a:t>Asimismo, la ley N° 20.500 </a:t>
            </a:r>
            <a:r>
              <a:rPr lang="es-ES" sz="8800" b="1" u="sng" dirty="0">
                <a:solidFill>
                  <a:schemeClr val="bg1"/>
                </a:solidFill>
                <a:latin typeface="Calibri Light" panose="020F0302020204030204" pitchFamily="34" charset="0"/>
              </a:rPr>
              <a:t>estimula la existencia de instancias de asociación estudiantil,</a:t>
            </a:r>
            <a:r>
              <a:rPr lang="es-ES" sz="8800" b="1" dirty="0">
                <a:solidFill>
                  <a:schemeClr val="bg1"/>
                </a:solidFill>
                <a:latin typeface="Calibri Light" panose="020F0302020204030204" pitchFamily="34" charset="0"/>
              </a:rPr>
              <a:t> que tiene su base en la protección constitucional de la libertad de asociación. Ello es coherente con  levantar prohibiciones respecto de la dicha libertad,  que incluye sus múltiples manifestaciones en la vida universitaria, tales como Centros de Alumnos, Federaciones, Asociaciones deportivas, artísticas, culturales y de interés general.</a:t>
            </a:r>
          </a:p>
          <a:p>
            <a:pPr marL="0" indent="0">
              <a:buNone/>
            </a:pPr>
            <a:endParaRPr lang="es-ES" dirty="0"/>
          </a:p>
        </p:txBody>
      </p:sp>
    </p:spTree>
    <p:extLst>
      <p:ext uri="{BB962C8B-B14F-4D97-AF65-F5344CB8AC3E}">
        <p14:creationId xmlns:p14="http://schemas.microsoft.com/office/powerpoint/2010/main" val="2671455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45" y="232012"/>
            <a:ext cx="10752612"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3" name="Marcador de contenido 2"/>
          <p:cNvSpPr>
            <a:spLocks noGrp="1"/>
          </p:cNvSpPr>
          <p:nvPr>
            <p:ph idx="1"/>
          </p:nvPr>
        </p:nvSpPr>
        <p:spPr>
          <a:xfrm>
            <a:off x="577336" y="1909726"/>
            <a:ext cx="10752612" cy="2485915"/>
          </a:xfrm>
        </p:spPr>
        <p:txBody>
          <a:bodyPr>
            <a:normAutofit fontScale="25000" lnSpcReduction="20000"/>
          </a:bodyPr>
          <a:lstStyle/>
          <a:p>
            <a:pPr marL="0" indent="0" algn="just">
              <a:buNone/>
            </a:pPr>
            <a:r>
              <a:rPr lang="es-ES" sz="9600" b="1" dirty="0">
                <a:solidFill>
                  <a:schemeClr val="bg1"/>
                </a:solidFill>
                <a:latin typeface="Calibri Light" panose="020F0302020204030204" pitchFamily="34" charset="0"/>
              </a:rPr>
              <a:t>Es muy generalizada la opinión que  la  Autonomía debería ser uno de los  principios rectores en la vida universitaria, tanto a nivel de una institución como respecto a las organizaciones intermedias que agrupen instituciones.  </a:t>
            </a:r>
            <a:endParaRPr lang="es-ES" sz="9600" b="1" dirty="0" smtClean="0">
              <a:solidFill>
                <a:schemeClr val="bg1"/>
              </a:solidFill>
              <a:latin typeface="Calibri Light" panose="020F0302020204030204" pitchFamily="34" charset="0"/>
            </a:endParaRPr>
          </a:p>
          <a:p>
            <a:pPr marL="0" indent="0" algn="just">
              <a:buNone/>
            </a:pPr>
            <a:endParaRPr lang="es-ES" sz="9600" b="1" dirty="0">
              <a:solidFill>
                <a:schemeClr val="bg1"/>
              </a:solidFill>
              <a:latin typeface="Calibri Light" panose="020F0302020204030204" pitchFamily="34" charset="0"/>
            </a:endParaRPr>
          </a:p>
          <a:p>
            <a:pPr marL="0" indent="0" algn="just">
              <a:buNone/>
            </a:pPr>
            <a:r>
              <a:rPr lang="es-ES" sz="9600" b="1" dirty="0">
                <a:solidFill>
                  <a:schemeClr val="bg1"/>
                </a:solidFill>
                <a:latin typeface="Calibri Light" panose="020F0302020204030204" pitchFamily="34" charset="0"/>
              </a:rPr>
              <a:t>Eso lleva a plantear que sería absurdo respetar la autonomía y plantear, simultáneamente, que una estructura de gobierno determinada sea LA única aceptable e impuesta, ya sea por vía legal o por vía administrativa, ya que debe ser dejada a la decisión de cada institución. </a:t>
            </a:r>
            <a:endParaRPr lang="es-ES" sz="9600" b="1" dirty="0" smtClean="0">
              <a:solidFill>
                <a:schemeClr val="bg1"/>
              </a:solidFill>
              <a:latin typeface="Calibri Light" panose="020F0302020204030204" pitchFamily="34" charset="0"/>
            </a:endParaRPr>
          </a:p>
          <a:p>
            <a:pPr marL="0" indent="0" algn="just">
              <a:buNone/>
            </a:pPr>
            <a:endParaRPr lang="es-ES" sz="9600" b="1" dirty="0">
              <a:solidFill>
                <a:schemeClr val="bg1"/>
              </a:solidFill>
              <a:latin typeface="Calibri Light" panose="020F0302020204030204" pitchFamily="34" charset="0"/>
            </a:endParaRPr>
          </a:p>
          <a:p>
            <a:pPr marL="0" indent="0" algn="just">
              <a:buNone/>
            </a:pPr>
            <a:r>
              <a:rPr lang="es-ES" sz="9600" b="1" dirty="0">
                <a:solidFill>
                  <a:schemeClr val="bg1"/>
                </a:solidFill>
                <a:latin typeface="Calibri Light" panose="020F0302020204030204" pitchFamily="34" charset="0"/>
              </a:rPr>
              <a:t>Lo que es contrario al principio es que si alguna institución, ejerciendo su autonomía, decide adoptar una estructura de gobierno, las políticas públicas la </a:t>
            </a:r>
            <a:r>
              <a:rPr lang="es-ES" sz="9600" b="1" dirty="0" smtClean="0">
                <a:solidFill>
                  <a:schemeClr val="bg1"/>
                </a:solidFill>
                <a:latin typeface="Calibri Light" panose="020F0302020204030204" pitchFamily="34" charset="0"/>
              </a:rPr>
              <a:t>prohíban</a:t>
            </a:r>
            <a:r>
              <a:rPr lang="es-ES" sz="9600" b="1" dirty="0">
                <a:solidFill>
                  <a:schemeClr val="bg1"/>
                </a:solidFill>
                <a:latin typeface="Calibri Light" panose="020F0302020204030204" pitchFamily="34" charset="0"/>
              </a:rPr>
              <a:t>.</a:t>
            </a:r>
          </a:p>
          <a:p>
            <a:pPr marL="0" indent="0">
              <a:buNone/>
            </a:pPr>
            <a:endParaRPr lang="es-ES" dirty="0"/>
          </a:p>
        </p:txBody>
      </p:sp>
    </p:spTree>
    <p:extLst>
      <p:ext uri="{BB962C8B-B14F-4D97-AF65-F5344CB8AC3E}">
        <p14:creationId xmlns:p14="http://schemas.microsoft.com/office/powerpoint/2010/main" val="4155686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496855" y="399158"/>
            <a:ext cx="6096000" cy="6247864"/>
          </a:xfrm>
          <a:prstGeom prst="rect">
            <a:avLst/>
          </a:prstGeom>
        </p:spPr>
        <p:txBody>
          <a:bodyPr>
            <a:spAutoFit/>
          </a:bodyPr>
          <a:lstStyle/>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Un asunto no menor es el concepto de autonomía, que muchas veces no considera la participación del “principal” o primer </a:t>
            </a:r>
            <a:r>
              <a:rPr lang="es-CL" sz="2000"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stakeholder</a:t>
            </a:r>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Ejemplo: universidades estatales y el Estado – Gobierno – papel de la Junta Directiva.</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También debemos mirar con ojos críticos el pasado. Ejemplo: UTE el 72. Peso de las universidades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En una universidad la participación en organismos colegiados depende del ámbito de decisión del organismo. Senado académico.</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Resulta curioso que instancias de participación de universidades privadas (café – café, ¿café de grano?) se estén dando por instituciones fuera de las instituciones mismas, </a:t>
            </a:r>
            <a:r>
              <a:rPr lang="es-CL" sz="2000"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Aequalis</a:t>
            </a:r>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lvl="0"/>
            <a:r>
              <a:rPr lang="es-CL" sz="2000" dirty="0">
                <a:solidFill>
                  <a:prstClr val="white"/>
                </a:solidFill>
                <a:latin typeface="Calibri" panose="020F0502020204030204" pitchFamily="34" charset="0"/>
                <a:ea typeface="Calibri" panose="020F0502020204030204" pitchFamily="34" charset="0"/>
                <a:cs typeface="Times New Roman" panose="02020603050405020304" pitchFamily="18" charset="0"/>
              </a:rPr>
              <a:t>¿Por qué estamos llenos de afirmaciones irreflexivas, sin análisis</a:t>
            </a:r>
            <a:r>
              <a:rPr lang="es-CL" sz="1200" dirty="0">
                <a:solidFill>
                  <a:prstClr val="white"/>
                </a:solidFill>
                <a:latin typeface="Calibri" panose="020F0502020204030204" pitchFamily="34" charset="0"/>
                <a:ea typeface="Calibri" panose="020F0502020204030204" pitchFamily="34" charset="0"/>
                <a:cs typeface="Times New Roman" panose="02020603050405020304" pitchFamily="18" charset="0"/>
              </a:rPr>
              <a:t>.</a:t>
            </a:r>
            <a:endParaRPr lang="es-CL" sz="1100" dirty="0">
              <a:solidFill>
                <a:prstClr val="white"/>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555780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15838" y="1639559"/>
            <a:ext cx="8946541" cy="4195481"/>
          </a:xfrm>
        </p:spPr>
        <p:txBody>
          <a:bodyPr>
            <a:normAutofit/>
          </a:bodyPr>
          <a:lstStyle/>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Contribuye al fortalecimiento de la universidad.</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Universidades regionales con programas en Santiago ¿responden a la </a:t>
            </a:r>
            <a:r>
              <a:rPr lang="es-CL"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regionalidad</a:t>
            </a: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Bernasconi: Tendencia en muchos países a fortalecer al rector, su equipo y relación con los sostenedores. Luego la participación en los organismos colegiados es menos relevante si ---- elecciones.</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dirty="0">
                <a:solidFill>
                  <a:prstClr val="white"/>
                </a:solidFill>
                <a:latin typeface="Calibri" panose="020F0502020204030204" pitchFamily="34" charset="0"/>
                <a:ea typeface="Calibri" panose="020F0502020204030204" pitchFamily="34" charset="0"/>
                <a:cs typeface="Times New Roman" panose="02020603050405020304" pitchFamily="18" charset="0"/>
              </a:rPr>
              <a:t>La participación existe, una universidad es diversa, compleja, con distintos desafíos en sus facultades, escuelas y sedes.</a:t>
            </a:r>
          </a:p>
          <a:p>
            <a:endParaRPr lang="es-CL" dirty="0"/>
          </a:p>
        </p:txBody>
      </p:sp>
    </p:spTree>
    <p:extLst>
      <p:ext uri="{BB962C8B-B14F-4D97-AF65-F5344CB8AC3E}">
        <p14:creationId xmlns:p14="http://schemas.microsoft.com/office/powerpoint/2010/main" val="29662576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03312" y="399483"/>
            <a:ext cx="8946541" cy="4195481"/>
          </a:xfrm>
        </p:spPr>
        <p:txBody>
          <a:bodyPr>
            <a:normAutofit fontScale="25000" lnSpcReduction="20000"/>
          </a:bodyPr>
          <a:lstStyle/>
          <a:p>
            <a:pPr marL="0" lvl="0" indent="0">
              <a:spcBef>
                <a:spcPts val="0"/>
              </a:spcBef>
              <a:buClrTx/>
              <a:buSzTx/>
              <a:buNone/>
            </a:pPr>
            <a:endParaRPr lang="es-CL" sz="1100" dirty="0">
              <a:solidFill>
                <a:prstClr val="white"/>
              </a:solidFill>
              <a:latin typeface="Calibri" panose="020F0502020204030204" pitchFamily="34" charset="0"/>
              <a:ea typeface="Calibri" panose="020F0502020204030204" pitchFamily="34" charset="0"/>
              <a:cs typeface="Times New Roman" panose="02020603050405020304" pitchFamily="18" charset="0"/>
            </a:endParaRP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La universidad es una organización democrática?</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¿A quién responde la universidad? </a:t>
            </a:r>
            <a:r>
              <a:rPr lang="es-CL" sz="8000"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Accountability</a:t>
            </a: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Principio de control por oposición</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Caso de Gran Bretaña y California </a:t>
            </a:r>
            <a:r>
              <a:rPr lang="es-CL" sz="8000"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State</a:t>
            </a: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r>
              <a:rPr lang="es-CL" sz="8000" dirty="0" err="1">
                <a:solidFill>
                  <a:prstClr val="white"/>
                </a:solidFill>
                <a:latin typeface="Calibri" panose="020F0502020204030204" pitchFamily="34" charset="0"/>
                <a:ea typeface="Calibri" panose="020F0502020204030204" pitchFamily="34" charset="0"/>
                <a:cs typeface="Times New Roman" panose="02020603050405020304" pitchFamily="18" charset="0"/>
              </a:rPr>
              <a:t>University</a:t>
            </a: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Sesgo de la confirmación.</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Adscripción de características, el concepto U que a veces parece salido del realismo mágico.</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Un efecto de esta mirada sobre las universidades que segmente artificiosamente, es la discriminación contra nuestros estudiantes, como lo señaló el presidente de la FEUC.</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¿Qué significa universidad pública y democrática?</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Ojo con querer o creer que el objetivo democrático resuelve muchas cosas. Puede ser más usado para esconder lo contrario.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8000" dirty="0">
                <a:solidFill>
                  <a:prstClr val="white"/>
                </a:solidFill>
                <a:latin typeface="Calibri" panose="020F0502020204030204" pitchFamily="34" charset="0"/>
                <a:ea typeface="Calibri" panose="020F0502020204030204" pitchFamily="34" charset="0"/>
                <a:cs typeface="Times New Roman" panose="02020603050405020304" pitchFamily="18" charset="0"/>
              </a:rPr>
              <a:t>Puede usarse en organizaciones que no deberían ser democráticas.</a:t>
            </a:r>
          </a:p>
          <a:p>
            <a:endParaRPr lang="es-CL" dirty="0"/>
          </a:p>
        </p:txBody>
      </p:sp>
    </p:spTree>
    <p:extLst>
      <p:ext uri="{BB962C8B-B14F-4D97-AF65-F5344CB8AC3E}">
        <p14:creationId xmlns:p14="http://schemas.microsoft.com/office/powerpoint/2010/main" val="32952437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58637" y="1226947"/>
            <a:ext cx="11035027" cy="4714976"/>
          </a:xfrm>
        </p:spPr>
        <p:txBody>
          <a:bodyPr>
            <a:normAutofit/>
          </a:bodyPr>
          <a:lstStyle/>
          <a:p>
            <a:pPr marL="0" lvl="0" indent="0">
              <a:spcBef>
                <a:spcPts val="0"/>
              </a:spcBef>
              <a:buClrTx/>
              <a:buSzTx/>
              <a:buNone/>
            </a:pPr>
            <a:r>
              <a:rPr lang="es-CL" sz="12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endParaRPr lang="es-CL" sz="1100" dirty="0">
              <a:solidFill>
                <a:prstClr val="white"/>
              </a:solidFill>
              <a:latin typeface="Calibri" panose="020F0502020204030204" pitchFamily="34" charset="0"/>
              <a:ea typeface="Calibri" panose="020F0502020204030204" pitchFamily="34" charset="0"/>
              <a:cs typeface="Times New Roman" panose="02020603050405020304" pitchFamily="18" charset="0"/>
            </a:endParaRP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En 1918 Grito de Córdoba</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Siempre los jóvenes han creído han creído ser los primeros planteles. Hace 47 años en las universidades chilenas debatíamos sobre este mismo tema, con un contexto radicalmente distinto, en un esquema vertical, que lo hacía muy distante del resto del país.  (Torre de marfil)</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Definiciones generales no sirven de mucho. ¿Qué hace un gobierno? Por ejemplo sistema presidencialista o parlamentario. ¿Cómo se toman las decisiones y quién las toma?</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¿Cómo se interpretan las necesidades del país? ¿Para qué y en qué participar?</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Propuesta fundamental: “Efectos de reformas sobre la calidad en las funciones esenciales de una Universidad, en Chile hoy y mañana” Rector Sánchez PUC.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p>
          <a:p>
            <a:pPr marL="0" lvl="0" indent="0">
              <a:spcBef>
                <a:spcPts val="0"/>
              </a:spcBef>
              <a:buClrTx/>
              <a:buSzTx/>
              <a:buNone/>
            </a:pPr>
            <a:r>
              <a:rPr lang="es-CL" sz="1600" dirty="0">
                <a:solidFill>
                  <a:prstClr val="white"/>
                </a:solidFill>
                <a:latin typeface="Calibri" panose="020F0502020204030204" pitchFamily="34" charset="0"/>
                <a:ea typeface="Calibri" panose="020F0502020204030204" pitchFamily="34" charset="0"/>
                <a:cs typeface="Times New Roman" panose="02020603050405020304" pitchFamily="18" charset="0"/>
              </a:rPr>
              <a:t>¿Qué necesitamos? ¿Qué cambios? Qué ofrecemos depende de esa respuesta.</a:t>
            </a:r>
          </a:p>
          <a:p>
            <a:pPr marL="0" lvl="0" indent="0">
              <a:spcBef>
                <a:spcPts val="0"/>
              </a:spcBef>
              <a:buClrTx/>
              <a:buSzTx/>
              <a:buNone/>
            </a:pPr>
            <a:r>
              <a:rPr lang="es-CL" sz="1200" dirty="0">
                <a:solidFill>
                  <a:prstClr val="white"/>
                </a:solidFill>
                <a:latin typeface="Calibri" panose="020F0502020204030204" pitchFamily="34" charset="0"/>
                <a:ea typeface="Calibri" panose="020F0502020204030204" pitchFamily="34" charset="0"/>
                <a:cs typeface="Times New Roman" panose="02020603050405020304" pitchFamily="18" charset="0"/>
              </a:rPr>
              <a:t> </a:t>
            </a:r>
            <a:endParaRPr lang="es-CL" sz="1100" dirty="0">
              <a:solidFill>
                <a:prstClr val="white"/>
              </a:solidFill>
              <a:latin typeface="Calibri" panose="020F0502020204030204" pitchFamily="34" charset="0"/>
              <a:ea typeface="Calibri" panose="020F0502020204030204" pitchFamily="34" charset="0"/>
              <a:cs typeface="Times New Roman" panose="02020603050405020304" pitchFamily="18" charset="0"/>
            </a:endParaRPr>
          </a:p>
          <a:p>
            <a:endParaRPr lang="es-CL" dirty="0"/>
          </a:p>
        </p:txBody>
      </p:sp>
    </p:spTree>
    <p:extLst>
      <p:ext uri="{BB962C8B-B14F-4D97-AF65-F5344CB8AC3E}">
        <p14:creationId xmlns:p14="http://schemas.microsoft.com/office/powerpoint/2010/main" val="38409754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chemeClr val="bg2">
                <a:tint val="97000"/>
                <a:hueMod val="92000"/>
                <a:satMod val="169000"/>
                <a:lumMod val="164000"/>
                <a:alpha val="38000"/>
              </a:schemeClr>
            </a:gs>
            <a:gs pos="100000">
              <a:schemeClr val="bg2">
                <a:shade val="96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0" y="232012"/>
            <a:ext cx="10844011" cy="971773"/>
          </a:xfrm>
        </p:spPr>
        <p:txBody>
          <a:bodyPr>
            <a:normAutofit/>
          </a:bodyPr>
          <a:lstStyle/>
          <a:p>
            <a:r>
              <a:rPr lang="es-CL" sz="3000" b="1" i="1" dirty="0">
                <a:solidFill>
                  <a:schemeClr val="bg1"/>
                </a:solidFill>
              </a:rPr>
              <a:t>GOBIERNO UNIVERSITARIO Y PARTICIPACIÓN ESTUDIANTIL</a:t>
            </a:r>
            <a:endParaRPr lang="es-ES" sz="3000" b="1" dirty="0">
              <a:solidFill>
                <a:schemeClr val="bg1"/>
              </a:solidFill>
            </a:endParaRPr>
          </a:p>
        </p:txBody>
      </p:sp>
      <p:sp>
        <p:nvSpPr>
          <p:cNvPr id="3" name="Marcador de contenido 2"/>
          <p:cNvSpPr>
            <a:spLocks noGrp="1"/>
          </p:cNvSpPr>
          <p:nvPr>
            <p:ph idx="1"/>
          </p:nvPr>
        </p:nvSpPr>
        <p:spPr>
          <a:xfrm>
            <a:off x="589447" y="1598518"/>
            <a:ext cx="10752612" cy="2485915"/>
          </a:xfrm>
        </p:spPr>
        <p:txBody>
          <a:bodyPr>
            <a:normAutofit fontScale="25000" lnSpcReduction="20000"/>
          </a:bodyPr>
          <a:lstStyle/>
          <a:p>
            <a:pPr marL="0" lvl="0" indent="0" algn="just">
              <a:buNone/>
            </a:pPr>
            <a:r>
              <a:rPr lang="es-ES" sz="9600" b="1" dirty="0">
                <a:solidFill>
                  <a:srgbClr val="1F497D">
                    <a:lumMod val="50000"/>
                  </a:srgbClr>
                </a:solidFill>
                <a:latin typeface="Calibri Light" panose="020F0302020204030204" pitchFamily="34" charset="0"/>
              </a:rPr>
              <a:t>Desde el punto de </a:t>
            </a:r>
            <a:r>
              <a:rPr lang="es-ES" sz="9600" b="1" dirty="0" smtClean="0">
                <a:solidFill>
                  <a:srgbClr val="1F497D">
                    <a:lumMod val="50000"/>
                  </a:srgbClr>
                </a:solidFill>
                <a:latin typeface="Calibri Light" panose="020F0302020204030204" pitchFamily="34" charset="0"/>
              </a:rPr>
              <a:t>vista de un Gobierno </a:t>
            </a:r>
            <a:r>
              <a:rPr lang="es-ES" sz="9600" b="1" dirty="0">
                <a:solidFill>
                  <a:srgbClr val="1F497D">
                    <a:lumMod val="50000"/>
                  </a:srgbClr>
                </a:solidFill>
                <a:latin typeface="Calibri Light" panose="020F0302020204030204" pitchFamily="34" charset="0"/>
              </a:rPr>
              <a:t>Corporativo, </a:t>
            </a:r>
            <a:r>
              <a:rPr lang="es-ES" sz="9600" b="1" dirty="0" smtClean="0">
                <a:solidFill>
                  <a:srgbClr val="1F497D">
                    <a:lumMod val="50000"/>
                  </a:srgbClr>
                </a:solidFill>
                <a:latin typeface="Calibri Light" panose="020F0302020204030204" pitchFamily="34" charset="0"/>
              </a:rPr>
              <a:t>se </a:t>
            </a:r>
            <a:r>
              <a:rPr lang="es-ES" sz="9600" b="1" dirty="0">
                <a:solidFill>
                  <a:srgbClr val="1F497D">
                    <a:lumMod val="50000"/>
                  </a:srgbClr>
                </a:solidFill>
                <a:latin typeface="Calibri Light" panose="020F0302020204030204" pitchFamily="34" charset="0"/>
              </a:rPr>
              <a:t>ha ido imponiendo la tesis de definir responsabilidades y derechos a los integrantes del órgano colegiado superior, que en una Universidad sería la Junta Directiva, Directorio o Consejo Directivo. La participación de integrantes externos a la Universidad, insertos en el medio, o independientes respecto a  la Administración (Rectoría) y </a:t>
            </a:r>
            <a:r>
              <a:rPr lang="es-ES" sz="9600" b="1" dirty="0" smtClean="0">
                <a:solidFill>
                  <a:srgbClr val="1F497D">
                    <a:lumMod val="50000"/>
                  </a:srgbClr>
                </a:solidFill>
                <a:latin typeface="Calibri Light" panose="020F0302020204030204" pitchFamily="34" charset="0"/>
              </a:rPr>
              <a:t>a los  Controladores,  </a:t>
            </a:r>
            <a:r>
              <a:rPr lang="es-ES" sz="9600" b="1" dirty="0">
                <a:solidFill>
                  <a:srgbClr val="1F497D">
                    <a:lumMod val="50000"/>
                  </a:srgbClr>
                </a:solidFill>
                <a:latin typeface="Calibri Light" panose="020F0302020204030204" pitchFamily="34" charset="0"/>
              </a:rPr>
              <a:t>es ampliamente practicada en el mundo. </a:t>
            </a:r>
            <a:endParaRPr lang="es-ES" sz="9600" b="1" dirty="0" smtClean="0">
              <a:solidFill>
                <a:srgbClr val="1F497D">
                  <a:lumMod val="50000"/>
                </a:srgbClr>
              </a:solidFill>
              <a:latin typeface="Calibri Light" panose="020F0302020204030204" pitchFamily="34" charset="0"/>
            </a:endParaRPr>
          </a:p>
          <a:p>
            <a:pPr marL="0" lvl="0" indent="0" algn="just">
              <a:buNone/>
            </a:pPr>
            <a:endParaRPr lang="es-ES" sz="9600" b="1" dirty="0">
              <a:solidFill>
                <a:srgbClr val="1F497D">
                  <a:lumMod val="50000"/>
                </a:srgbClr>
              </a:solidFill>
              <a:latin typeface="Calibri Light" panose="020F0302020204030204" pitchFamily="34" charset="0"/>
            </a:endParaRPr>
          </a:p>
          <a:p>
            <a:pPr marL="0" lvl="0" indent="0" algn="just">
              <a:buNone/>
            </a:pPr>
            <a:r>
              <a:rPr lang="es-ES" sz="9600" b="1" dirty="0">
                <a:solidFill>
                  <a:srgbClr val="1F497D">
                    <a:lumMod val="50000"/>
                  </a:srgbClr>
                </a:solidFill>
                <a:latin typeface="Calibri Light" panose="020F0302020204030204" pitchFamily="34" charset="0"/>
              </a:rPr>
              <a:t>Cobran fuerza la identificación de conflictos de intereses y enfrentar el llamado “problema de agencia”. </a:t>
            </a:r>
            <a:r>
              <a:rPr lang="es-ES" sz="9600" b="1" dirty="0" smtClean="0">
                <a:solidFill>
                  <a:srgbClr val="1F497D">
                    <a:lumMod val="50000"/>
                  </a:srgbClr>
                </a:solidFill>
                <a:latin typeface="Calibri Light" panose="020F0302020204030204" pitchFamily="34" charset="0"/>
              </a:rPr>
              <a:t>Es frecuente la llamada “captura del administrador”. </a:t>
            </a:r>
            <a:endParaRPr lang="es-ES" sz="9600" b="1" dirty="0">
              <a:solidFill>
                <a:srgbClr val="1F497D">
                  <a:lumMod val="50000"/>
                </a:srgbClr>
              </a:solidFill>
              <a:latin typeface="Calibri Light" panose="020F0302020204030204" pitchFamily="34" charset="0"/>
            </a:endParaRPr>
          </a:p>
          <a:p>
            <a:pPr marL="0" lvl="0" indent="0" algn="just">
              <a:buNone/>
            </a:pPr>
            <a:endParaRPr lang="es-ES" sz="9600" b="1" dirty="0">
              <a:solidFill>
                <a:srgbClr val="1F497D">
                  <a:lumMod val="50000"/>
                </a:srgbClr>
              </a:solidFill>
              <a:latin typeface="Calibri Light" panose="020F0302020204030204" pitchFamily="34" charset="0"/>
            </a:endParaRPr>
          </a:p>
          <a:p>
            <a:pPr marL="0" lvl="0" indent="0" algn="just">
              <a:buNone/>
            </a:pPr>
            <a:r>
              <a:rPr lang="es-ES" sz="9600" b="1" dirty="0">
                <a:solidFill>
                  <a:srgbClr val="1F497D">
                    <a:lumMod val="50000"/>
                  </a:srgbClr>
                </a:solidFill>
                <a:latin typeface="Calibri Light" panose="020F0302020204030204" pitchFamily="34" charset="0"/>
              </a:rPr>
              <a:t>Las definiciones dogmáticas, apoyadas en argumentos con poca base histórica, tanto de Chile como de otros países, anulan las posibilidades de diálogo fructífero, que es una de las bases del ser mismo de una institución universitaria.</a:t>
            </a:r>
          </a:p>
          <a:p>
            <a:pPr marL="0" indent="0">
              <a:buNone/>
            </a:pPr>
            <a:endParaRPr lang="es-ES" dirty="0"/>
          </a:p>
        </p:txBody>
      </p:sp>
    </p:spTree>
    <p:extLst>
      <p:ext uri="{BB962C8B-B14F-4D97-AF65-F5344CB8AC3E}">
        <p14:creationId xmlns:p14="http://schemas.microsoft.com/office/powerpoint/2010/main" val="21641810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99</TotalTime>
  <Words>559</Words>
  <Application>Microsoft Office PowerPoint</Application>
  <PresentationFormat>Panorámica</PresentationFormat>
  <Paragraphs>80</Paragraphs>
  <Slides>11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Arial</vt:lpstr>
      <vt:lpstr>Calibri</vt:lpstr>
      <vt:lpstr>Calibri Light</vt:lpstr>
      <vt:lpstr>Century Gothic</vt:lpstr>
      <vt:lpstr>Times New Roman</vt:lpstr>
      <vt:lpstr>Wingdings 3</vt:lpstr>
      <vt:lpstr>Ion</vt:lpstr>
      <vt:lpstr>GOBIERNO UNIVERSITARIO Y PARTICIPACIÓN ESTUDIANTIL</vt:lpstr>
      <vt:lpstr>GOBIERNO UNIVERSITARIO Y PARTICIPACIÓN ESTUDIANTIL</vt:lpstr>
      <vt:lpstr>GOBIERNO UNIVERSITARIO Y PARTICIPACIÓN ESTUDIANTIL</vt:lpstr>
      <vt:lpstr>GOBIERNO UNIVERSITARIO Y PARTICIPACIÓN ESTUDIANTIL</vt:lpstr>
      <vt:lpstr>Presentación de PowerPoint</vt:lpstr>
      <vt:lpstr>Presentación de PowerPoint</vt:lpstr>
      <vt:lpstr>Presentación de PowerPoint</vt:lpstr>
      <vt:lpstr>Presentación de PowerPoint</vt:lpstr>
      <vt:lpstr>GOBIERNO UNIVERSITARIO Y PARTICIPACIÓN ESTUDIANTIL</vt:lpstr>
      <vt:lpstr>GOBIERNO UNIVERSITARIO Y PARTICIPACIÓN ESTUDIANTIL</vt:lpstr>
      <vt:lpstr>GOBIERNO UNIVERSITARIO Y PARTICIPACIÓN ESTUDIANTIL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GOBIERNO UNIVERSITARIO Y PARTICIPACIÓN ESTUDIANTIL</dc:title>
  <dc:creator>Usuario Genérico UBO</dc:creator>
  <cp:lastModifiedBy>Usuario Genérico UBO</cp:lastModifiedBy>
  <cp:revision>10</cp:revision>
  <dcterms:created xsi:type="dcterms:W3CDTF">2014-11-24T13:32:13Z</dcterms:created>
  <dcterms:modified xsi:type="dcterms:W3CDTF">2014-12-05T14:44:28Z</dcterms:modified>
</cp:coreProperties>
</file>