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charts/chart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53" r:id="rId2"/>
  </p:sldMasterIdLst>
  <p:notesMasterIdLst>
    <p:notesMasterId r:id="rId66"/>
  </p:notesMasterIdLst>
  <p:handoutMasterIdLst>
    <p:handoutMasterId r:id="rId67"/>
  </p:handoutMasterIdLst>
  <p:sldIdLst>
    <p:sldId id="1187" r:id="rId3"/>
    <p:sldId id="2023" r:id="rId4"/>
    <p:sldId id="999" r:id="rId5"/>
    <p:sldId id="1669" r:id="rId6"/>
    <p:sldId id="2080" r:id="rId7"/>
    <p:sldId id="1747" r:id="rId8"/>
    <p:sldId id="1746" r:id="rId9"/>
    <p:sldId id="2015" r:id="rId10"/>
    <p:sldId id="1670" r:id="rId11"/>
    <p:sldId id="1744" r:id="rId12"/>
    <p:sldId id="2026" r:id="rId13"/>
    <p:sldId id="1673" r:id="rId14"/>
    <p:sldId id="2021" r:id="rId15"/>
    <p:sldId id="1719" r:id="rId16"/>
    <p:sldId id="2010" r:id="rId17"/>
    <p:sldId id="2012" r:id="rId18"/>
    <p:sldId id="2075" r:id="rId19"/>
    <p:sldId id="2071" r:id="rId20"/>
    <p:sldId id="2072" r:id="rId21"/>
    <p:sldId id="2034" r:id="rId22"/>
    <p:sldId id="1678" r:id="rId23"/>
    <p:sldId id="2019" r:id="rId24"/>
    <p:sldId id="1681" r:id="rId25"/>
    <p:sldId id="256" r:id="rId26"/>
    <p:sldId id="2028" r:id="rId27"/>
    <p:sldId id="2073" r:id="rId28"/>
    <p:sldId id="2074" r:id="rId29"/>
    <p:sldId id="2076" r:id="rId30"/>
    <p:sldId id="1690" r:id="rId31"/>
    <p:sldId id="637" r:id="rId32"/>
    <p:sldId id="1713" r:id="rId33"/>
    <p:sldId id="1711" r:id="rId34"/>
    <p:sldId id="675" r:id="rId35"/>
    <p:sldId id="1708" r:id="rId36"/>
    <p:sldId id="1709" r:id="rId37"/>
    <p:sldId id="1710" r:id="rId38"/>
    <p:sldId id="2077" r:id="rId39"/>
    <p:sldId id="1687" r:id="rId40"/>
    <p:sldId id="2013" r:id="rId41"/>
    <p:sldId id="1794" r:id="rId42"/>
    <p:sldId id="2078" r:id="rId43"/>
    <p:sldId id="2020" r:id="rId44"/>
    <p:sldId id="2008" r:id="rId45"/>
    <p:sldId id="2017" r:id="rId46"/>
    <p:sldId id="1748" r:id="rId47"/>
    <p:sldId id="1749" r:id="rId48"/>
    <p:sldId id="1971" r:id="rId49"/>
    <p:sldId id="327" r:id="rId50"/>
    <p:sldId id="1970" r:id="rId51"/>
    <p:sldId id="2022" r:id="rId52"/>
    <p:sldId id="2024" r:id="rId53"/>
    <p:sldId id="2009" r:id="rId54"/>
    <p:sldId id="2079" r:id="rId55"/>
    <p:sldId id="1776" r:id="rId56"/>
    <p:sldId id="2018" r:id="rId57"/>
    <p:sldId id="1757" r:id="rId58"/>
    <p:sldId id="1789" r:id="rId59"/>
    <p:sldId id="1769" r:id="rId60"/>
    <p:sldId id="1692" r:id="rId61"/>
    <p:sldId id="1739" r:id="rId62"/>
    <p:sldId id="2016" r:id="rId63"/>
    <p:sldId id="2033" r:id="rId64"/>
    <p:sldId id="1781" r:id="rId65"/>
  </p:sldIdLst>
  <p:sldSz cx="9144000" cy="6858000" type="screen4x3"/>
  <p:notesSz cx="7010400" cy="9296400"/>
  <p:defaultTextStyle>
    <a:defPPr>
      <a:defRPr lang="en-US"/>
    </a:defPPr>
    <a:lvl1pPr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457200"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914400"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828800"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il Salmi" initials="J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03366"/>
    <a:srgbClr val="00D05E"/>
    <a:srgbClr val="FF0000"/>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89291" autoAdjust="0"/>
  </p:normalViewPr>
  <p:slideViewPr>
    <p:cSldViewPr>
      <p:cViewPr varScale="1">
        <p:scale>
          <a:sx n="82" d="100"/>
          <a:sy n="82" d="100"/>
        </p:scale>
        <p:origin x="176" y="5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848"/>
    </p:cViewPr>
  </p:sorterViewPr>
  <p:notesViewPr>
    <p:cSldViewPr>
      <p:cViewPr varScale="1">
        <p:scale>
          <a:sx n="38" d="100"/>
          <a:sy n="38" d="100"/>
        </p:scale>
        <p:origin x="-1085"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slide" Target="slides/slide48.xml" /><Relationship Id="rId55" Type="http://schemas.openxmlformats.org/officeDocument/2006/relationships/slide" Target="slides/slide53.xml" /><Relationship Id="rId63" Type="http://schemas.openxmlformats.org/officeDocument/2006/relationships/slide" Target="slides/slide61.xml" /><Relationship Id="rId68" Type="http://schemas.openxmlformats.org/officeDocument/2006/relationships/commentAuthors" Target="commentAuthors.xml" /><Relationship Id="rId7" Type="http://schemas.openxmlformats.org/officeDocument/2006/relationships/slide" Target="slides/slide5.xml" /><Relationship Id="rId71"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notesMaster" Target="notesMasters/notesMaster1.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 Id="rId61" Type="http://schemas.openxmlformats.org/officeDocument/2006/relationships/slide" Target="slides/slide59.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presProps" Target="presProps.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tableStyles" Target="tableStyles.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handoutMaster" Target="handoutMasters/handoutMaster1.xml"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viewProps" Target="viewProps.xml" /></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 /></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 /></Relationships>
</file>

<file path=ppt/charts/_rels/chart3.xml.rels><?xml version="1.0" encoding="UTF-8" standalone="yes"?>
<Relationships xmlns="http://schemas.openxmlformats.org/package/2006/relationships"><Relationship Id="rId1" Type="http://schemas.openxmlformats.org/officeDocument/2006/relationships/oleObject" Target="file:///C:\Users\Jamil\AppData\Local\Temp\Domino%20Web%20Access\Cast%20identity%20and%20performace_figures%20and%20chart.xlsx" TargetMode="External" /></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 /></Relationships>
</file>

<file path=ppt/charts/_rels/chart5.xml.rels><?xml version="1.0" encoding="UTF-8" standalone="yes"?>
<Relationships xmlns="http://schemas.openxmlformats.org/package/2006/relationships"><Relationship Id="rId3" Type="http://schemas.openxmlformats.org/officeDocument/2006/relationships/oleObject" Target="file:///Users/jsalmitertiaryeducation.org/Documents/Excel/Tertiary%20Education/Statistics/Disparity%20Index%20LAC%202021.xlsx" TargetMode="External" /><Relationship Id="rId2" Type="http://schemas.microsoft.com/office/2011/relationships/chartColorStyle" Target="colors1.xml" /><Relationship Id="rId1" Type="http://schemas.microsoft.com/office/2011/relationships/chartStyle" Target="style1.xml" /></Relationships>
</file>

<file path=ppt/charts/_rels/chart6.xml.rels><?xml version="1.0" encoding="UTF-8" standalone="yes"?>
<Relationships xmlns="http://schemas.openxmlformats.org/package/2006/relationships"><Relationship Id="rId3" Type="http://schemas.openxmlformats.org/officeDocument/2006/relationships/oleObject" Target="file:///Users\jsalmitertiaryeducation.org\Documents\Excel\Tertiary%20Education\Equity%20Lumina\Lumina%20Equity.xlsx" TargetMode="External" /><Relationship Id="rId2" Type="http://schemas.microsoft.com/office/2011/relationships/chartColorStyle" Target="colors2.xml" /><Relationship Id="rId1" Type="http://schemas.microsoft.com/office/2011/relationships/chartStyle" Target="style2.xml" /></Relationships>
</file>

<file path=ppt/charts/_rels/chart7.xml.rels><?xml version="1.0" encoding="UTF-8" standalone="yes"?>
<Relationships xmlns="http://schemas.openxmlformats.org/package/2006/relationships"><Relationship Id="rId3" Type="http://schemas.openxmlformats.org/officeDocument/2006/relationships/oleObject" Target="file:///Users\jsalmitertiaryeducation.org\Documents\Excel\Tertiary%20Education\Equity%20Lumina\Koen%20evaluations.xlsx" TargetMode="External" /><Relationship Id="rId2" Type="http://schemas.microsoft.com/office/2011/relationships/chartColorStyle" Target="colors3.xml" /><Relationship Id="rId1" Type="http://schemas.microsoft.com/office/2011/relationships/chartStyle" Target="style3.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Hombres</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Universidades</c:v>
                </c:pt>
                <c:pt idx="1">
                  <c:v>IITs</c:v>
                </c:pt>
              </c:strCache>
            </c:strRef>
          </c:cat>
          <c:val>
            <c:numRef>
              <c:f>Sheet1!$B$2:$B$3</c:f>
              <c:numCache>
                <c:formatCode>0.0%</c:formatCode>
                <c:ptCount val="2"/>
                <c:pt idx="0">
                  <c:v>0.55600000000000005</c:v>
                </c:pt>
                <c:pt idx="1">
                  <c:v>0.92</c:v>
                </c:pt>
              </c:numCache>
            </c:numRef>
          </c:val>
          <c:extLst>
            <c:ext xmlns:c16="http://schemas.microsoft.com/office/drawing/2014/chart" uri="{C3380CC4-5D6E-409C-BE32-E72D297353CC}">
              <c16:uniqueId val="{00000000-2ED8-4640-B221-DF5CFEAFF5D6}"/>
            </c:ext>
          </c:extLst>
        </c:ser>
        <c:ser>
          <c:idx val="1"/>
          <c:order val="1"/>
          <c:tx>
            <c:strRef>
              <c:f>Sheet1!$C$1</c:f>
              <c:strCache>
                <c:ptCount val="1"/>
                <c:pt idx="0">
                  <c:v>Mujeres</c:v>
                </c:pt>
              </c:strCache>
            </c:strRef>
          </c:tx>
          <c:spPr>
            <a:solidFill>
              <a:srgbClr val="00D05E"/>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Universidades</c:v>
                </c:pt>
                <c:pt idx="1">
                  <c:v>IITs</c:v>
                </c:pt>
              </c:strCache>
            </c:strRef>
          </c:cat>
          <c:val>
            <c:numRef>
              <c:f>Sheet1!$C$2:$C$3</c:f>
              <c:numCache>
                <c:formatCode>0.0%</c:formatCode>
                <c:ptCount val="2"/>
                <c:pt idx="0">
                  <c:v>0.434</c:v>
                </c:pt>
                <c:pt idx="1">
                  <c:v>0.08</c:v>
                </c:pt>
              </c:numCache>
            </c:numRef>
          </c:val>
          <c:extLst>
            <c:ext xmlns:c16="http://schemas.microsoft.com/office/drawing/2014/chart" uri="{C3380CC4-5D6E-409C-BE32-E72D297353CC}">
              <c16:uniqueId val="{00000001-2ED8-4640-B221-DF5CFEAFF5D6}"/>
            </c:ext>
          </c:extLst>
        </c:ser>
        <c:dLbls>
          <c:showLegendKey val="0"/>
          <c:showVal val="0"/>
          <c:showCatName val="0"/>
          <c:showSerName val="0"/>
          <c:showPercent val="0"/>
          <c:showBubbleSize val="0"/>
        </c:dLbls>
        <c:gapWidth val="150"/>
        <c:axId val="-2125848200"/>
        <c:axId val="-2125845224"/>
      </c:barChart>
      <c:catAx>
        <c:axId val="-2125848200"/>
        <c:scaling>
          <c:orientation val="minMax"/>
        </c:scaling>
        <c:delete val="0"/>
        <c:axPos val="b"/>
        <c:numFmt formatCode="General" sourceLinked="0"/>
        <c:majorTickMark val="out"/>
        <c:minorTickMark val="none"/>
        <c:tickLblPos val="nextTo"/>
        <c:crossAx val="-2125845224"/>
        <c:crosses val="autoZero"/>
        <c:auto val="1"/>
        <c:lblAlgn val="ctr"/>
        <c:lblOffset val="100"/>
        <c:noMultiLvlLbl val="0"/>
      </c:catAx>
      <c:valAx>
        <c:axId val="-2125845224"/>
        <c:scaling>
          <c:orientation val="minMax"/>
        </c:scaling>
        <c:delete val="0"/>
        <c:axPos val="l"/>
        <c:majorGridlines/>
        <c:numFmt formatCode="0.0%" sourceLinked="1"/>
        <c:majorTickMark val="out"/>
        <c:minorTickMark val="none"/>
        <c:tickLblPos val="nextTo"/>
        <c:crossAx val="-2125848200"/>
        <c:crosses val="autoZero"/>
        <c:crossBetween val="between"/>
      </c:valAx>
    </c:plotArea>
    <c:legend>
      <c:legendPos val="r"/>
      <c:overlay val="0"/>
    </c:legend>
    <c:plotVisOnly val="1"/>
    <c:dispBlanksAs val="gap"/>
    <c:showDLblsOverMax val="0"/>
  </c:chart>
  <c:txPr>
    <a:bodyPr/>
    <a:lstStyle/>
    <a:p>
      <a:pPr>
        <a:defRPr sz="1800"/>
      </a:pPr>
      <a:endParaRPr lang="es-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Todos</c:v>
                </c:pt>
              </c:strCache>
            </c:strRef>
          </c:tx>
          <c:spPr>
            <a:solidFill>
              <a:srgbClr val="009A4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Secundaria</c:v>
                </c:pt>
                <c:pt idx="1">
                  <c:v>Superior</c:v>
                </c:pt>
              </c:strCache>
            </c:strRef>
          </c:cat>
          <c:val>
            <c:numRef>
              <c:f>Sheet1!$B$2:$B$3</c:f>
              <c:numCache>
                <c:formatCode>0.0%</c:formatCode>
                <c:ptCount val="2"/>
                <c:pt idx="0">
                  <c:v>0.64300000000000002</c:v>
                </c:pt>
                <c:pt idx="1">
                  <c:v>0.29199999999999998</c:v>
                </c:pt>
              </c:numCache>
            </c:numRef>
          </c:val>
          <c:extLst>
            <c:ext xmlns:c16="http://schemas.microsoft.com/office/drawing/2014/chart" uri="{C3380CC4-5D6E-409C-BE32-E72D297353CC}">
              <c16:uniqueId val="{00000000-6FAF-1E4A-84A8-FB96F8227BAB}"/>
            </c:ext>
          </c:extLst>
        </c:ser>
        <c:ser>
          <c:idx val="1"/>
          <c:order val="1"/>
          <c:tx>
            <c:strRef>
              <c:f>Sheet1!$C$1</c:f>
              <c:strCache>
                <c:ptCount val="1"/>
                <c:pt idx="0">
                  <c:v>Roma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Secundaria</c:v>
                </c:pt>
                <c:pt idx="1">
                  <c:v>Superior</c:v>
                </c:pt>
              </c:strCache>
            </c:strRef>
          </c:cat>
          <c:val>
            <c:numRef>
              <c:f>Sheet1!$C$2:$C$3</c:f>
              <c:numCache>
                <c:formatCode>0.0%</c:formatCode>
                <c:ptCount val="2"/>
                <c:pt idx="0">
                  <c:v>7.0999999999999994E-2</c:v>
                </c:pt>
                <c:pt idx="1">
                  <c:v>7.0000000000000001E-3</c:v>
                </c:pt>
              </c:numCache>
            </c:numRef>
          </c:val>
          <c:extLst>
            <c:ext xmlns:c16="http://schemas.microsoft.com/office/drawing/2014/chart" uri="{C3380CC4-5D6E-409C-BE32-E72D297353CC}">
              <c16:uniqueId val="{00000001-6FAF-1E4A-84A8-FB96F8227BAB}"/>
            </c:ext>
          </c:extLst>
        </c:ser>
        <c:dLbls>
          <c:showLegendKey val="0"/>
          <c:showVal val="0"/>
          <c:showCatName val="0"/>
          <c:showSerName val="0"/>
          <c:showPercent val="0"/>
          <c:showBubbleSize val="0"/>
        </c:dLbls>
        <c:gapWidth val="150"/>
        <c:axId val="-2147049336"/>
        <c:axId val="-2147046360"/>
      </c:barChart>
      <c:catAx>
        <c:axId val="-2147049336"/>
        <c:scaling>
          <c:orientation val="minMax"/>
        </c:scaling>
        <c:delete val="0"/>
        <c:axPos val="b"/>
        <c:numFmt formatCode="General" sourceLinked="0"/>
        <c:majorTickMark val="out"/>
        <c:minorTickMark val="none"/>
        <c:tickLblPos val="nextTo"/>
        <c:crossAx val="-2147046360"/>
        <c:crosses val="autoZero"/>
        <c:auto val="1"/>
        <c:lblAlgn val="ctr"/>
        <c:lblOffset val="100"/>
        <c:noMultiLvlLbl val="0"/>
      </c:catAx>
      <c:valAx>
        <c:axId val="-2147046360"/>
        <c:scaling>
          <c:orientation val="minMax"/>
        </c:scaling>
        <c:delete val="0"/>
        <c:axPos val="l"/>
        <c:majorGridlines/>
        <c:numFmt formatCode="0.0%" sourceLinked="1"/>
        <c:majorTickMark val="out"/>
        <c:minorTickMark val="none"/>
        <c:tickLblPos val="nextTo"/>
        <c:crossAx val="-2147049336"/>
        <c:crosses val="autoZero"/>
        <c:crossBetween val="between"/>
      </c:valAx>
    </c:plotArea>
    <c:legend>
      <c:legendPos val="r"/>
      <c:overlay val="0"/>
    </c:legend>
    <c:plotVisOnly val="1"/>
    <c:dispBlanksAs val="gap"/>
    <c:showDLblsOverMax val="0"/>
  </c:chart>
  <c:txPr>
    <a:bodyPr/>
    <a:lstStyle/>
    <a:p>
      <a:pPr>
        <a:defRPr sz="1800"/>
      </a:pPr>
      <a:endParaRPr lang="es-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Data!$A$4</c:f>
              <c:strCache>
                <c:ptCount val="1"/>
                <c:pt idx="0">
                  <c:v>High caste</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Data!$B$3:$C$3</c:f>
              <c:strCache>
                <c:ptCount val="2"/>
                <c:pt idx="0">
                  <c:v>Caste unannounced</c:v>
                </c:pt>
                <c:pt idx="1">
                  <c:v>Caste announced</c:v>
                </c:pt>
              </c:strCache>
            </c:strRef>
          </c:cat>
          <c:val>
            <c:numRef>
              <c:f>Data!$B$4:$C$4</c:f>
              <c:numCache>
                <c:formatCode>General</c:formatCode>
                <c:ptCount val="2"/>
                <c:pt idx="0">
                  <c:v>5.54</c:v>
                </c:pt>
                <c:pt idx="1">
                  <c:v>6.1099999999999994</c:v>
                </c:pt>
              </c:numCache>
            </c:numRef>
          </c:val>
          <c:extLst>
            <c:ext xmlns:c16="http://schemas.microsoft.com/office/drawing/2014/chart" uri="{C3380CC4-5D6E-409C-BE32-E72D297353CC}">
              <c16:uniqueId val="{00000000-BB1C-4540-9DC2-651BCC0271CE}"/>
            </c:ext>
          </c:extLst>
        </c:ser>
        <c:ser>
          <c:idx val="1"/>
          <c:order val="1"/>
          <c:tx>
            <c:strRef>
              <c:f>Data!$A$5</c:f>
              <c:strCache>
                <c:ptCount val="1"/>
                <c:pt idx="0">
                  <c:v>Low caste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Data!$B$3:$C$3</c:f>
              <c:strCache>
                <c:ptCount val="2"/>
                <c:pt idx="0">
                  <c:v>Caste unannounced</c:v>
                </c:pt>
                <c:pt idx="1">
                  <c:v>Caste announced</c:v>
                </c:pt>
              </c:strCache>
            </c:strRef>
          </c:cat>
          <c:val>
            <c:numRef>
              <c:f>Data!$B$5:$C$5</c:f>
              <c:numCache>
                <c:formatCode>General</c:formatCode>
                <c:ptCount val="2"/>
                <c:pt idx="0">
                  <c:v>5.72</c:v>
                </c:pt>
                <c:pt idx="1">
                  <c:v>4.28</c:v>
                </c:pt>
              </c:numCache>
            </c:numRef>
          </c:val>
          <c:extLst>
            <c:ext xmlns:c16="http://schemas.microsoft.com/office/drawing/2014/chart" uri="{C3380CC4-5D6E-409C-BE32-E72D297353CC}">
              <c16:uniqueId val="{00000001-BB1C-4540-9DC2-651BCC0271CE}"/>
            </c:ext>
          </c:extLst>
        </c:ser>
        <c:dLbls>
          <c:showLegendKey val="0"/>
          <c:showVal val="0"/>
          <c:showCatName val="0"/>
          <c:showSerName val="0"/>
          <c:showPercent val="0"/>
          <c:showBubbleSize val="0"/>
        </c:dLbls>
        <c:gapWidth val="150"/>
        <c:axId val="-2124704936"/>
        <c:axId val="-2093773336"/>
      </c:barChart>
      <c:catAx>
        <c:axId val="-2124704936"/>
        <c:scaling>
          <c:orientation val="minMax"/>
        </c:scaling>
        <c:delete val="0"/>
        <c:axPos val="b"/>
        <c:title>
          <c:tx>
            <c:rich>
              <a:bodyPr/>
              <a:lstStyle/>
              <a:p>
                <a:pPr>
                  <a:defRPr/>
                </a:pPr>
                <a:r>
                  <a:rPr lang="en-US" sz="800" b="0" i="0" baseline="0"/>
                  <a:t>Source:  K.Hoff and P.Pandey, </a:t>
                </a:r>
                <a:r>
                  <a:rPr lang="en-US" sz="800" b="0" i="1" baseline="0"/>
                  <a:t>Belief Systems and Durable Inequalities : An experimental  investigation of Indian caste.  p.13. </a:t>
                </a:r>
                <a:r>
                  <a:rPr lang="en-US" sz="800" b="0" i="0" baseline="0"/>
                  <a:t>Policy Research Working Paper.Washington , DC: World Bank, 2004.</a:t>
                </a:r>
              </a:p>
            </c:rich>
          </c:tx>
          <c:layout>
            <c:manualLayout>
              <c:xMode val="edge"/>
              <c:yMode val="edge"/>
              <c:x val="1.09741762098802E-2"/>
              <c:y val="0.94231639021604896"/>
            </c:manualLayout>
          </c:layout>
          <c:overlay val="0"/>
        </c:title>
        <c:numFmt formatCode="General" sourceLinked="0"/>
        <c:majorTickMark val="none"/>
        <c:minorTickMark val="none"/>
        <c:tickLblPos val="nextTo"/>
        <c:txPr>
          <a:bodyPr/>
          <a:lstStyle/>
          <a:p>
            <a:pPr>
              <a:defRPr sz="1400" baseline="0"/>
            </a:pPr>
            <a:endParaRPr lang="es-US"/>
          </a:p>
        </c:txPr>
        <c:crossAx val="-2093773336"/>
        <c:crosses val="autoZero"/>
        <c:auto val="1"/>
        <c:lblAlgn val="ctr"/>
        <c:lblOffset val="100"/>
        <c:noMultiLvlLbl val="0"/>
      </c:catAx>
      <c:valAx>
        <c:axId val="-2093773336"/>
        <c:scaling>
          <c:orientation val="minMax"/>
        </c:scaling>
        <c:delete val="0"/>
        <c:axPos val="l"/>
        <c:majorGridlines/>
        <c:title>
          <c:tx>
            <c:rich>
              <a:bodyPr/>
              <a:lstStyle/>
              <a:p>
                <a:pPr>
                  <a:defRPr sz="1400" baseline="0"/>
                </a:pPr>
                <a:r>
                  <a:rPr lang="en-US" sz="1400" baseline="0"/>
                  <a:t>Number  of mazes solved</a:t>
                </a:r>
              </a:p>
            </c:rich>
          </c:tx>
          <c:overlay val="0"/>
        </c:title>
        <c:numFmt formatCode="General" sourceLinked="1"/>
        <c:majorTickMark val="out"/>
        <c:minorTickMark val="none"/>
        <c:tickLblPos val="nextTo"/>
        <c:crossAx val="-2124704936"/>
        <c:crosses val="autoZero"/>
        <c:crossBetween val="between"/>
      </c:valAx>
    </c:plotArea>
    <c:legend>
      <c:legendPos val="t"/>
      <c:legendEntry>
        <c:idx val="0"/>
        <c:txPr>
          <a:bodyPr/>
          <a:lstStyle/>
          <a:p>
            <a:pPr>
              <a:defRPr sz="1400" baseline="0"/>
            </a:pPr>
            <a:endParaRPr lang="es-US"/>
          </a:p>
        </c:txPr>
      </c:legendEntry>
      <c:legendEntry>
        <c:idx val="1"/>
        <c:txPr>
          <a:bodyPr/>
          <a:lstStyle/>
          <a:p>
            <a:pPr>
              <a:defRPr sz="1400" baseline="0"/>
            </a:pPr>
            <a:endParaRPr lang="es-US"/>
          </a:p>
        </c:txPr>
      </c:legendEntry>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percentStacked"/>
        <c:varyColors val="0"/>
        <c:ser>
          <c:idx val="0"/>
          <c:order val="0"/>
          <c:tx>
            <c:strRef>
              <c:f>Sheet1!$B$1</c:f>
              <c:strCache>
                <c:ptCount val="1"/>
                <c:pt idx="0">
                  <c:v>Colegios Públicos</c:v>
                </c:pt>
              </c:strCache>
            </c:strRef>
          </c:tx>
          <c:spPr>
            <a:solidFill>
              <a:srgbClr val="FF0000"/>
            </a:solidFill>
          </c:spPr>
          <c:invertIfNegative val="0"/>
          <c:dLbls>
            <c:spPr>
              <a:solidFill>
                <a:srgbClr val="002060"/>
              </a:solidFill>
              <a:ln>
                <a:noFill/>
              </a:ln>
              <a:effectLst/>
            </c:spPr>
            <c:txPr>
              <a:bodyPr wrap="square" lIns="38100" tIns="19050" rIns="38100" bIns="19050" anchor="ctr">
                <a:spAutoFit/>
              </a:bodyPr>
              <a:lstStyle/>
              <a:p>
                <a:pPr>
                  <a:defRPr b="1" i="0" baseline="0">
                    <a:solidFill>
                      <a:schemeClr val="bg1"/>
                    </a:solidFill>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Candidatos</c:v>
                </c:pt>
                <c:pt idx="1">
                  <c:v>Ingresantes</c:v>
                </c:pt>
              </c:strCache>
            </c:strRef>
          </c:cat>
          <c:val>
            <c:numRef>
              <c:f>Sheet1!$B$2:$B$3</c:f>
              <c:numCache>
                <c:formatCode>0%</c:formatCode>
                <c:ptCount val="2"/>
                <c:pt idx="0">
                  <c:v>0.86</c:v>
                </c:pt>
                <c:pt idx="1">
                  <c:v>0.3</c:v>
                </c:pt>
              </c:numCache>
            </c:numRef>
          </c:val>
          <c:extLst>
            <c:ext xmlns:c16="http://schemas.microsoft.com/office/drawing/2014/chart" uri="{C3380CC4-5D6E-409C-BE32-E72D297353CC}">
              <c16:uniqueId val="{00000000-A741-DD47-864A-517041D81A71}"/>
            </c:ext>
          </c:extLst>
        </c:ser>
        <c:ser>
          <c:idx val="1"/>
          <c:order val="1"/>
          <c:tx>
            <c:strRef>
              <c:f>Sheet1!$C$1</c:f>
              <c:strCache>
                <c:ptCount val="1"/>
                <c:pt idx="0">
                  <c:v>Colegios Privados</c:v>
                </c:pt>
              </c:strCache>
            </c:strRef>
          </c:tx>
          <c:spPr>
            <a:solidFill>
              <a:srgbClr val="00B050"/>
            </a:solidFill>
          </c:spPr>
          <c:invertIfNegative val="0"/>
          <c:dLbls>
            <c:spPr>
              <a:solidFill>
                <a:srgbClr val="000090"/>
              </a:solidFill>
            </c:spPr>
            <c:txPr>
              <a:bodyPr/>
              <a:lstStyle/>
              <a:p>
                <a:pPr>
                  <a:defRPr>
                    <a:solidFill>
                      <a:schemeClr val="bg1"/>
                    </a:solidFill>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Candidatos</c:v>
                </c:pt>
                <c:pt idx="1">
                  <c:v>Ingresantes</c:v>
                </c:pt>
              </c:strCache>
            </c:strRef>
          </c:cat>
          <c:val>
            <c:numRef>
              <c:f>Sheet1!$C$2:$C$3</c:f>
              <c:numCache>
                <c:formatCode>0%</c:formatCode>
                <c:ptCount val="2"/>
                <c:pt idx="0">
                  <c:v>0.14000000000000001</c:v>
                </c:pt>
                <c:pt idx="1">
                  <c:v>0.7</c:v>
                </c:pt>
              </c:numCache>
            </c:numRef>
          </c:val>
          <c:extLst>
            <c:ext xmlns:c16="http://schemas.microsoft.com/office/drawing/2014/chart" uri="{C3380CC4-5D6E-409C-BE32-E72D297353CC}">
              <c16:uniqueId val="{00000001-A741-DD47-864A-517041D81A71}"/>
            </c:ext>
          </c:extLst>
        </c:ser>
        <c:dLbls>
          <c:showLegendKey val="0"/>
          <c:showVal val="0"/>
          <c:showCatName val="0"/>
          <c:showSerName val="0"/>
          <c:showPercent val="0"/>
          <c:showBubbleSize val="0"/>
        </c:dLbls>
        <c:gapWidth val="150"/>
        <c:overlap val="100"/>
        <c:axId val="-2049196056"/>
        <c:axId val="-2049249272"/>
      </c:barChart>
      <c:catAx>
        <c:axId val="-2049196056"/>
        <c:scaling>
          <c:orientation val="minMax"/>
        </c:scaling>
        <c:delete val="0"/>
        <c:axPos val="b"/>
        <c:numFmt formatCode="General" sourceLinked="0"/>
        <c:majorTickMark val="out"/>
        <c:minorTickMark val="none"/>
        <c:tickLblPos val="nextTo"/>
        <c:crossAx val="-2049249272"/>
        <c:crosses val="autoZero"/>
        <c:auto val="1"/>
        <c:lblAlgn val="ctr"/>
        <c:lblOffset val="100"/>
        <c:noMultiLvlLbl val="0"/>
      </c:catAx>
      <c:valAx>
        <c:axId val="-2049249272"/>
        <c:scaling>
          <c:orientation val="minMax"/>
        </c:scaling>
        <c:delete val="0"/>
        <c:axPos val="l"/>
        <c:majorGridlines/>
        <c:numFmt formatCode="0%" sourceLinked="1"/>
        <c:majorTickMark val="out"/>
        <c:minorTickMark val="none"/>
        <c:tickLblPos val="nextTo"/>
        <c:crossAx val="-2049196056"/>
        <c:crosses val="autoZero"/>
        <c:crossBetween val="between"/>
      </c:valAx>
    </c:plotArea>
    <c:legend>
      <c:legendPos val="r"/>
      <c:layout>
        <c:manualLayout>
          <c:xMode val="edge"/>
          <c:yMode val="edge"/>
          <c:x val="0.78659903089036898"/>
          <c:y val="0.21763532275856801"/>
          <c:w val="0.200580456289118"/>
          <c:h val="0.34975350907223501"/>
        </c:manualLayout>
      </c:layout>
      <c:overlay val="0"/>
    </c:legend>
    <c:plotVisOnly val="1"/>
    <c:dispBlanksAs val="gap"/>
    <c:showDLblsOverMax val="0"/>
  </c:chart>
  <c:txPr>
    <a:bodyPr/>
    <a:lstStyle/>
    <a:p>
      <a:pPr>
        <a:defRPr sz="1800"/>
      </a:pPr>
      <a:endParaRPr lang="es-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Sheet1!$B$10:$B$17</c:f>
              <c:strCache>
                <c:ptCount val="8"/>
                <c:pt idx="0">
                  <c:v>Argentina</c:v>
                </c:pt>
                <c:pt idx="1">
                  <c:v>Chile</c:v>
                </c:pt>
                <c:pt idx="2">
                  <c:v>Colombia</c:v>
                </c:pt>
                <c:pt idx="3">
                  <c:v>Ecuador</c:v>
                </c:pt>
                <c:pt idx="4">
                  <c:v>Mexico</c:v>
                </c:pt>
                <c:pt idx="5">
                  <c:v>Brazil</c:v>
                </c:pt>
                <c:pt idx="6">
                  <c:v>Perú</c:v>
                </c:pt>
                <c:pt idx="7">
                  <c:v>Uruguay</c:v>
                </c:pt>
              </c:strCache>
            </c:strRef>
          </c:cat>
          <c:val>
            <c:numRef>
              <c:f>Sheet1!$C$10:$C$17</c:f>
              <c:numCache>
                <c:formatCode>0.0</c:formatCode>
                <c:ptCount val="8"/>
                <c:pt idx="0">
                  <c:v>1.6052631578947369</c:v>
                </c:pt>
                <c:pt idx="1">
                  <c:v>1.8571428571428572</c:v>
                </c:pt>
                <c:pt idx="2">
                  <c:v>2.2999999999999998</c:v>
                </c:pt>
                <c:pt idx="3">
                  <c:v>3.2</c:v>
                </c:pt>
                <c:pt idx="4">
                  <c:v>9</c:v>
                </c:pt>
                <c:pt idx="5">
                  <c:v>9.4</c:v>
                </c:pt>
                <c:pt idx="6">
                  <c:v>14</c:v>
                </c:pt>
                <c:pt idx="7">
                  <c:v>65</c:v>
                </c:pt>
              </c:numCache>
            </c:numRef>
          </c:val>
          <c:extLst>
            <c:ext xmlns:c16="http://schemas.microsoft.com/office/drawing/2014/chart" uri="{C3380CC4-5D6E-409C-BE32-E72D297353CC}">
              <c16:uniqueId val="{00000000-DC53-4C4D-B954-D9553A6DD75F}"/>
            </c:ext>
          </c:extLst>
        </c:ser>
        <c:dLbls>
          <c:showLegendKey val="0"/>
          <c:showVal val="0"/>
          <c:showCatName val="0"/>
          <c:showSerName val="0"/>
          <c:showPercent val="0"/>
          <c:showBubbleSize val="0"/>
        </c:dLbls>
        <c:gapWidth val="219"/>
        <c:overlap val="-27"/>
        <c:axId val="519456528"/>
        <c:axId val="1339445663"/>
      </c:barChart>
      <c:catAx>
        <c:axId val="51945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US"/>
          </a:p>
        </c:txPr>
        <c:crossAx val="1339445663"/>
        <c:crosses val="autoZero"/>
        <c:auto val="1"/>
        <c:lblAlgn val="ctr"/>
        <c:lblOffset val="100"/>
        <c:noMultiLvlLbl val="0"/>
      </c:catAx>
      <c:valAx>
        <c:axId val="133944566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S"/>
          </a:p>
        </c:txPr>
        <c:crossAx val="519456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Helvetica" pitchFamily="2" charset="0"/>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Sheet1!$C$77:$F$77</c:f>
              <c:strCache>
                <c:ptCount val="4"/>
                <c:pt idx="0">
                  <c:v>Emerging</c:v>
                </c:pt>
                <c:pt idx="1">
                  <c:v>Developing</c:v>
                </c:pt>
                <c:pt idx="2">
                  <c:v>Established</c:v>
                </c:pt>
                <c:pt idx="3">
                  <c:v>Advanced</c:v>
                </c:pt>
              </c:strCache>
            </c:strRef>
          </c:cat>
          <c:val>
            <c:numRef>
              <c:f>Sheet1!$C$78:$F$78</c:f>
              <c:numCache>
                <c:formatCode>General</c:formatCode>
                <c:ptCount val="4"/>
                <c:pt idx="0">
                  <c:v>9</c:v>
                </c:pt>
                <c:pt idx="1">
                  <c:v>33</c:v>
                </c:pt>
                <c:pt idx="2">
                  <c:v>23</c:v>
                </c:pt>
                <c:pt idx="3">
                  <c:v>6</c:v>
                </c:pt>
              </c:numCache>
            </c:numRef>
          </c:val>
          <c:extLst>
            <c:ext xmlns:c16="http://schemas.microsoft.com/office/drawing/2014/chart" uri="{C3380CC4-5D6E-409C-BE32-E72D297353CC}">
              <c16:uniqueId val="{00000000-A822-9244-A1B7-36A140A4CB0B}"/>
            </c:ext>
          </c:extLst>
        </c:ser>
        <c:dLbls>
          <c:showLegendKey val="0"/>
          <c:showVal val="0"/>
          <c:showCatName val="0"/>
          <c:showSerName val="0"/>
          <c:showPercent val="0"/>
          <c:showBubbleSize val="0"/>
        </c:dLbls>
        <c:gapWidth val="182"/>
        <c:axId val="294530216"/>
        <c:axId val="294530608"/>
      </c:barChart>
      <c:catAx>
        <c:axId val="294530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Helvetica" pitchFamily="2" charset="0"/>
                <a:ea typeface="+mn-ea"/>
                <a:cs typeface="+mn-cs"/>
              </a:defRPr>
            </a:pPr>
            <a:endParaRPr lang="es-US"/>
          </a:p>
        </c:txPr>
        <c:crossAx val="294530608"/>
        <c:crosses val="autoZero"/>
        <c:auto val="1"/>
        <c:lblAlgn val="ctr"/>
        <c:lblOffset val="100"/>
        <c:noMultiLvlLbl val="0"/>
      </c:catAx>
      <c:valAx>
        <c:axId val="294530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s-US"/>
          </a:p>
        </c:txPr>
        <c:crossAx val="294530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pitchFamily="2" charset="0"/>
        </a:defRPr>
      </a:pPr>
      <a:endParaRPr lang="es-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Sheet1!$A$20:$A$30</c:f>
              <c:strCache>
                <c:ptCount val="11"/>
                <c:pt idx="0">
                  <c:v>USA</c:v>
                </c:pt>
                <c:pt idx="1">
                  <c:v>Canada</c:v>
                </c:pt>
                <c:pt idx="2">
                  <c:v>Chile</c:v>
                </c:pt>
                <c:pt idx="3">
                  <c:v>Italy</c:v>
                </c:pt>
                <c:pt idx="4">
                  <c:v>China</c:v>
                </c:pt>
                <c:pt idx="5">
                  <c:v>Colombia</c:v>
                </c:pt>
                <c:pt idx="6">
                  <c:v>France</c:v>
                </c:pt>
                <c:pt idx="7">
                  <c:v>Finland</c:v>
                </c:pt>
                <c:pt idx="8">
                  <c:v>Germany</c:v>
                </c:pt>
                <c:pt idx="9">
                  <c:v>South Africa</c:v>
                </c:pt>
                <c:pt idx="10">
                  <c:v>UK</c:v>
                </c:pt>
              </c:strCache>
            </c:strRef>
          </c:cat>
          <c:val>
            <c:numRef>
              <c:f>Sheet1!$B$20:$B$30</c:f>
              <c:numCache>
                <c:formatCode>General</c:formatCode>
                <c:ptCount val="11"/>
                <c:pt idx="0">
                  <c:v>60</c:v>
                </c:pt>
                <c:pt idx="1">
                  <c:v>3</c:v>
                </c:pt>
                <c:pt idx="2">
                  <c:v>3</c:v>
                </c:pt>
                <c:pt idx="3">
                  <c:v>3</c:v>
                </c:pt>
                <c:pt idx="4">
                  <c:v>1</c:v>
                </c:pt>
                <c:pt idx="5">
                  <c:v>1</c:v>
                </c:pt>
                <c:pt idx="6">
                  <c:v>1</c:v>
                </c:pt>
                <c:pt idx="7">
                  <c:v>1</c:v>
                </c:pt>
                <c:pt idx="8">
                  <c:v>1</c:v>
                </c:pt>
                <c:pt idx="9">
                  <c:v>1</c:v>
                </c:pt>
                <c:pt idx="10">
                  <c:v>1</c:v>
                </c:pt>
              </c:numCache>
            </c:numRef>
          </c:val>
          <c:extLst>
            <c:ext xmlns:c16="http://schemas.microsoft.com/office/drawing/2014/chart" uri="{C3380CC4-5D6E-409C-BE32-E72D297353CC}">
              <c16:uniqueId val="{00000000-3112-ED47-AA62-8165A4F595CE}"/>
            </c:ext>
          </c:extLst>
        </c:ser>
        <c:dLbls>
          <c:showLegendKey val="0"/>
          <c:showVal val="0"/>
          <c:showCatName val="0"/>
          <c:showSerName val="0"/>
          <c:showPercent val="0"/>
          <c:showBubbleSize val="0"/>
        </c:dLbls>
        <c:gapWidth val="182"/>
        <c:axId val="99106096"/>
        <c:axId val="99107776"/>
      </c:barChart>
      <c:catAx>
        <c:axId val="99106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mn-cs"/>
              </a:defRPr>
            </a:pPr>
            <a:endParaRPr lang="es-US"/>
          </a:p>
        </c:txPr>
        <c:crossAx val="99107776"/>
        <c:crosses val="autoZero"/>
        <c:auto val="1"/>
        <c:lblAlgn val="ctr"/>
        <c:lblOffset val="100"/>
        <c:noMultiLvlLbl val="0"/>
      </c:catAx>
      <c:valAx>
        <c:axId val="99107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S"/>
          </a:p>
        </c:txPr>
        <c:crossAx val="99106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w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 /></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 /></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defRPr sz="1200">
                <a:effectLst/>
              </a:defRPr>
            </a:lvl1pPr>
          </a:lstStyle>
          <a:p>
            <a:endParaRPr lang="en-US" altLang="zh-TW"/>
          </a:p>
        </p:txBody>
      </p:sp>
      <p:sp>
        <p:nvSpPr>
          <p:cNvPr id="9728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200">
                <a:effectLst/>
              </a:defRPr>
            </a:lvl1pPr>
          </a:lstStyle>
          <a:p>
            <a:endParaRPr lang="en-US" altLang="zh-TW"/>
          </a:p>
        </p:txBody>
      </p:sp>
      <p:sp>
        <p:nvSpPr>
          <p:cNvPr id="9728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ClrTx/>
              <a:defRPr sz="1200">
                <a:effectLst/>
              </a:defRPr>
            </a:lvl1pPr>
          </a:lstStyle>
          <a:p>
            <a:endParaRPr lang="en-US" altLang="zh-TW"/>
          </a:p>
        </p:txBody>
      </p:sp>
      <p:sp>
        <p:nvSpPr>
          <p:cNvPr id="9728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defRPr sz="1200">
                <a:effectLst/>
              </a:defRPr>
            </a:lvl1pPr>
          </a:lstStyle>
          <a:p>
            <a:fld id="{223A374D-62F8-4A10-8E56-59F622870227}" type="slidenum">
              <a:rPr lang="zh-TW" altLang="en-US"/>
              <a:pPr/>
              <a:t>‹Nº›</a:t>
            </a:fld>
            <a:endParaRPr lang="en-US" altLang="zh-TW"/>
          </a:p>
        </p:txBody>
      </p:sp>
    </p:spTree>
    <p:extLst>
      <p:ext uri="{BB962C8B-B14F-4D97-AF65-F5344CB8AC3E}">
        <p14:creationId xmlns:p14="http://schemas.microsoft.com/office/powerpoint/2010/main" val="961977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defRPr sz="1200">
                <a:effectLst/>
              </a:defRPr>
            </a:lvl1pPr>
          </a:lstStyle>
          <a:p>
            <a:endParaRPr lang="en-US" altLang="zh-TW"/>
          </a:p>
        </p:txBody>
      </p:sp>
      <p:sp>
        <p:nvSpPr>
          <p:cNvPr id="6349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200">
                <a:effectLst/>
              </a:defRPr>
            </a:lvl1pPr>
          </a:lstStyle>
          <a:p>
            <a:endParaRPr lang="en-US" altLang="zh-TW"/>
          </a:p>
        </p:txBody>
      </p:sp>
      <p:sp>
        <p:nvSpPr>
          <p:cNvPr id="634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349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49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ClrTx/>
              <a:defRPr sz="1200">
                <a:effectLst/>
              </a:defRPr>
            </a:lvl1pPr>
          </a:lstStyle>
          <a:p>
            <a:endParaRPr lang="en-US" altLang="zh-TW"/>
          </a:p>
        </p:txBody>
      </p:sp>
      <p:sp>
        <p:nvSpPr>
          <p:cNvPr id="6349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defRPr sz="1200">
                <a:effectLst/>
              </a:defRPr>
            </a:lvl1pPr>
          </a:lstStyle>
          <a:p>
            <a:fld id="{79480019-D435-4A57-AB90-16651FA619E7}" type="slidenum">
              <a:rPr lang="zh-TW" altLang="en-US"/>
              <a:pPr/>
              <a:t>‹Nº›</a:t>
            </a:fld>
            <a:endParaRPr lang="en-US" altLang="zh-TW"/>
          </a:p>
        </p:txBody>
      </p:sp>
    </p:spTree>
    <p:extLst>
      <p:ext uri="{BB962C8B-B14F-4D97-AF65-F5344CB8AC3E}">
        <p14:creationId xmlns:p14="http://schemas.microsoft.com/office/powerpoint/2010/main" val="31199341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heroinas.net/2017/01/ernestina-perez-barahona-primera.html" TargetMode="External" /><Relationship Id="rId2" Type="http://schemas.openxmlformats.org/officeDocument/2006/relationships/slide" Target="../slides/slide53.xml" /><Relationship Id="rId1" Type="http://schemas.openxmlformats.org/officeDocument/2006/relationships/notesMaster" Target="../notesMasters/notesMaster1.xml" /><Relationship Id="rId5" Type="http://schemas.openxmlformats.org/officeDocument/2006/relationships/hyperlink" Target="http://www.memoriachilena.cl/602/w3-article-96244.html" TargetMode="External" /><Relationship Id="rId4" Type="http://schemas.openxmlformats.org/officeDocument/2006/relationships/hyperlink" Target="https://en.wikipedia.org/wiki/Ernestina_P%C3%A9rez_Barahona" TargetMode="Externa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Lord_Rutherford" TargetMode="External" /><Relationship Id="rId13" Type="http://schemas.openxmlformats.org/officeDocument/2006/relationships/hyperlink" Target="http://en.wikipedia.org/wiki/Essex" TargetMode="External" /><Relationship Id="rId18" Type="http://schemas.openxmlformats.org/officeDocument/2006/relationships/hyperlink" Target="http://en.wikipedia.org/wiki/Nelson_College" TargetMode="External" /><Relationship Id="rId26" Type="http://schemas.openxmlformats.org/officeDocument/2006/relationships/hyperlink" Target="http://en.wikipedia.org/wiki/Cavendish_Laboratory" TargetMode="External" /><Relationship Id="rId3" Type="http://schemas.openxmlformats.org/officeDocument/2006/relationships/hyperlink" Target="http://en.wikipedia.org/wiki/New_Zealand" TargetMode="External" /><Relationship Id="rId21" Type="http://schemas.openxmlformats.org/officeDocument/2006/relationships/hyperlink" Target="http://en.wikipedia.org/wiki/University_of_New_Zealand" TargetMode="External" /><Relationship Id="rId7" Type="http://schemas.openxmlformats.org/officeDocument/2006/relationships/hyperlink" Target="http://en.wikipedia.org/wiki/Nuclear_physics" TargetMode="External" /><Relationship Id="rId12" Type="http://schemas.openxmlformats.org/officeDocument/2006/relationships/hyperlink" Target="http://en.wikipedia.org/wiki/Hornchurch" TargetMode="External" /><Relationship Id="rId17" Type="http://schemas.openxmlformats.org/officeDocument/2006/relationships/hyperlink" Target="http://en.wikipedia.org/wiki/Havelock_School,_New_Zealand" TargetMode="External" /><Relationship Id="rId25" Type="http://schemas.openxmlformats.org/officeDocument/2006/relationships/hyperlink" Target="http://en.wikipedia.org/wiki/Bachelor_of_Science" TargetMode="External" /><Relationship Id="rId2" Type="http://schemas.openxmlformats.org/officeDocument/2006/relationships/slide" Target="../slides/slide11.xml" /><Relationship Id="rId16" Type="http://schemas.openxmlformats.org/officeDocument/2006/relationships/hyperlink" Target="http://en.wikipedia.org/wiki/Nelson,_New_Zealand" TargetMode="External" /><Relationship Id="rId20" Type="http://schemas.openxmlformats.org/officeDocument/2006/relationships/hyperlink" Target="http://en.wikipedia.org/wiki/University_of_Canterbury" TargetMode="External" /><Relationship Id="rId1" Type="http://schemas.openxmlformats.org/officeDocument/2006/relationships/notesMaster" Target="../notesMasters/notesMaster1.xml" /><Relationship Id="rId6" Type="http://schemas.openxmlformats.org/officeDocument/2006/relationships/hyperlink" Target="http://en.wikipedia.org/wiki/Physicist" TargetMode="External" /><Relationship Id="rId11" Type="http://schemas.openxmlformats.org/officeDocument/2006/relationships/hyperlink" Target="http://en.wikipedia.org/wiki/Nobel_Prize_in_Chemistry" TargetMode="External" /><Relationship Id="rId24" Type="http://schemas.openxmlformats.org/officeDocument/2006/relationships/hyperlink" Target="http://en.wikipedia.org/wiki/Master_of_Arts_(postgraduate)" TargetMode="External" /><Relationship Id="rId5" Type="http://schemas.openxmlformats.org/officeDocument/2006/relationships/hyperlink" Target="http://en.wikipedia.org/wiki/Chemist" TargetMode="External" /><Relationship Id="rId15" Type="http://schemas.openxmlformats.org/officeDocument/2006/relationships/hyperlink" Target="http://en.wikipedia.org/wiki/Brightwater" TargetMode="External" /><Relationship Id="rId23" Type="http://schemas.openxmlformats.org/officeDocument/2006/relationships/hyperlink" Target="http://en.wikipedia.org/wiki/Bachelor_of_Arts" TargetMode="External" /><Relationship Id="rId10" Type="http://schemas.openxmlformats.org/officeDocument/2006/relationships/hyperlink" Target="http://en.wikipedia.org/wiki/McGill_University" TargetMode="External" /><Relationship Id="rId19" Type="http://schemas.openxmlformats.org/officeDocument/2006/relationships/hyperlink" Target="http://en.wikipedia.org/wiki/Bursary" TargetMode="External" /><Relationship Id="rId4" Type="http://schemas.openxmlformats.org/officeDocument/2006/relationships/hyperlink" Target="http://en.wikipedia.org/wiki/United_Kingdom" TargetMode="External" /><Relationship Id="rId9" Type="http://schemas.openxmlformats.org/officeDocument/2006/relationships/hyperlink" Target="http://en.wikipedia.org/wiki/Half_life" TargetMode="External" /><Relationship Id="rId14" Type="http://schemas.openxmlformats.org/officeDocument/2006/relationships/hyperlink" Target="http://en.wikipedia.org/wiki/Perth,_Scotland" TargetMode="External" /><Relationship Id="rId22" Type="http://schemas.openxmlformats.org/officeDocument/2006/relationships/hyperlink" Target="http://en.wikipedia.org/wiki/Debating_society" TargetMode="External" /><Relationship Id="rId27" Type="http://schemas.openxmlformats.org/officeDocument/2006/relationships/hyperlink" Target="http://en.wikipedia.org/wiki/University_of_Cambridge" TargetMode="External" /></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Lord_Rutherford" TargetMode="External" /><Relationship Id="rId13" Type="http://schemas.openxmlformats.org/officeDocument/2006/relationships/hyperlink" Target="http://en.wikipedia.org/wiki/Essex" TargetMode="External" /><Relationship Id="rId18" Type="http://schemas.openxmlformats.org/officeDocument/2006/relationships/hyperlink" Target="http://en.wikipedia.org/wiki/Nelson_College" TargetMode="External" /><Relationship Id="rId26" Type="http://schemas.openxmlformats.org/officeDocument/2006/relationships/hyperlink" Target="http://en.wikipedia.org/wiki/Cavendish_Laboratory" TargetMode="External" /><Relationship Id="rId3" Type="http://schemas.openxmlformats.org/officeDocument/2006/relationships/hyperlink" Target="http://en.wikipedia.org/wiki/New_Zealand" TargetMode="External" /><Relationship Id="rId21" Type="http://schemas.openxmlformats.org/officeDocument/2006/relationships/hyperlink" Target="http://en.wikipedia.org/wiki/University_of_New_Zealand" TargetMode="External" /><Relationship Id="rId7" Type="http://schemas.openxmlformats.org/officeDocument/2006/relationships/hyperlink" Target="http://en.wikipedia.org/wiki/Nuclear_physics" TargetMode="External" /><Relationship Id="rId12" Type="http://schemas.openxmlformats.org/officeDocument/2006/relationships/hyperlink" Target="http://en.wikipedia.org/wiki/Hornchurch" TargetMode="External" /><Relationship Id="rId17" Type="http://schemas.openxmlformats.org/officeDocument/2006/relationships/hyperlink" Target="http://en.wikipedia.org/wiki/Havelock_School,_New_Zealand" TargetMode="External" /><Relationship Id="rId25" Type="http://schemas.openxmlformats.org/officeDocument/2006/relationships/hyperlink" Target="http://en.wikipedia.org/wiki/Bachelor_of_Science" TargetMode="External" /><Relationship Id="rId2" Type="http://schemas.openxmlformats.org/officeDocument/2006/relationships/slide" Target="../slides/slide12.xml" /><Relationship Id="rId16" Type="http://schemas.openxmlformats.org/officeDocument/2006/relationships/hyperlink" Target="http://en.wikipedia.org/wiki/Nelson,_New_Zealand" TargetMode="External" /><Relationship Id="rId20" Type="http://schemas.openxmlformats.org/officeDocument/2006/relationships/hyperlink" Target="http://en.wikipedia.org/wiki/University_of_Canterbury" TargetMode="External" /><Relationship Id="rId1" Type="http://schemas.openxmlformats.org/officeDocument/2006/relationships/notesMaster" Target="../notesMasters/notesMaster1.xml" /><Relationship Id="rId6" Type="http://schemas.openxmlformats.org/officeDocument/2006/relationships/hyperlink" Target="http://en.wikipedia.org/wiki/Physicist" TargetMode="External" /><Relationship Id="rId11" Type="http://schemas.openxmlformats.org/officeDocument/2006/relationships/hyperlink" Target="http://en.wikipedia.org/wiki/Nobel_Prize_in_Chemistry" TargetMode="External" /><Relationship Id="rId24" Type="http://schemas.openxmlformats.org/officeDocument/2006/relationships/hyperlink" Target="http://en.wikipedia.org/wiki/Master_of_Arts_(postgraduate)" TargetMode="External" /><Relationship Id="rId5" Type="http://schemas.openxmlformats.org/officeDocument/2006/relationships/hyperlink" Target="http://en.wikipedia.org/wiki/Chemist" TargetMode="External" /><Relationship Id="rId15" Type="http://schemas.openxmlformats.org/officeDocument/2006/relationships/hyperlink" Target="http://en.wikipedia.org/wiki/Brightwater" TargetMode="External" /><Relationship Id="rId23" Type="http://schemas.openxmlformats.org/officeDocument/2006/relationships/hyperlink" Target="http://en.wikipedia.org/wiki/Bachelor_of_Arts" TargetMode="External" /><Relationship Id="rId10" Type="http://schemas.openxmlformats.org/officeDocument/2006/relationships/hyperlink" Target="http://en.wikipedia.org/wiki/McGill_University" TargetMode="External" /><Relationship Id="rId19" Type="http://schemas.openxmlformats.org/officeDocument/2006/relationships/hyperlink" Target="http://en.wikipedia.org/wiki/Bursary" TargetMode="External" /><Relationship Id="rId4" Type="http://schemas.openxmlformats.org/officeDocument/2006/relationships/hyperlink" Target="http://en.wikipedia.org/wiki/United_Kingdom" TargetMode="External" /><Relationship Id="rId9" Type="http://schemas.openxmlformats.org/officeDocument/2006/relationships/hyperlink" Target="http://en.wikipedia.org/wiki/Half_life" TargetMode="External" /><Relationship Id="rId14" Type="http://schemas.openxmlformats.org/officeDocument/2006/relationships/hyperlink" Target="http://en.wikipedia.org/wiki/Perth,_Scotland" TargetMode="External" /><Relationship Id="rId22" Type="http://schemas.openxmlformats.org/officeDocument/2006/relationships/hyperlink" Target="http://en.wikipedia.org/wiki/Debating_society" TargetMode="External" /><Relationship Id="rId27" Type="http://schemas.openxmlformats.org/officeDocument/2006/relationships/hyperlink" Target="http://en.wikipedia.org/wiki/University_of_Cambridge" TargetMode="Externa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1</a:t>
            </a:fld>
            <a:endParaRPr lang="en-US" altLang="zh-TW"/>
          </a:p>
        </p:txBody>
      </p:sp>
    </p:spTree>
    <p:extLst>
      <p:ext uri="{BB962C8B-B14F-4D97-AF65-F5344CB8AC3E}">
        <p14:creationId xmlns:p14="http://schemas.microsoft.com/office/powerpoint/2010/main" val="2348257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3F06D1-B2F2-44C6-B6EA-7BEE077BA4B3}" type="slidenum">
              <a:rPr lang="en-US" smtClean="0"/>
              <a:pPr/>
              <a:t>14</a:t>
            </a:fld>
            <a:endParaRPr lang="en-US"/>
          </a:p>
        </p:txBody>
      </p:sp>
      <p:sp>
        <p:nvSpPr>
          <p:cNvPr id="121859" name="Rectangle 2"/>
          <p:cNvSpPr>
            <a:spLocks noGrp="1" noRot="1" noChangeAspect="1" noChangeArrowheads="1" noTextEdit="1"/>
          </p:cNvSpPr>
          <p:nvPr>
            <p:ph type="sldImg"/>
          </p:nvPr>
        </p:nvSpPr>
        <p:spPr>
          <a:xfrm>
            <a:off x="1252538" y="696913"/>
            <a:ext cx="4641850" cy="3482975"/>
          </a:xfrm>
          <a:ln/>
        </p:spPr>
      </p:sp>
      <p:sp>
        <p:nvSpPr>
          <p:cNvPr id="121860" name="Rectangle 3"/>
          <p:cNvSpPr>
            <a:spLocks noGrp="1" noChangeArrowheads="1"/>
          </p:cNvSpPr>
          <p:nvPr>
            <p:ph type="body" idx="1"/>
          </p:nvPr>
        </p:nvSpPr>
        <p:spPr>
          <a:xfrm>
            <a:off x="935038" y="4416425"/>
            <a:ext cx="5140325" cy="4183063"/>
          </a:xfrm>
          <a:noFill/>
          <a:ln/>
        </p:spPr>
        <p:txBody>
          <a:bodyPr/>
          <a:lstStyle/>
          <a:p>
            <a:pPr eaLnBrk="1" hangingPunct="1"/>
            <a:endParaRPr lang="en-US"/>
          </a:p>
        </p:txBody>
      </p:sp>
    </p:spTree>
    <p:extLst>
      <p:ext uri="{BB962C8B-B14F-4D97-AF65-F5344CB8AC3E}">
        <p14:creationId xmlns:p14="http://schemas.microsoft.com/office/powerpoint/2010/main" val="327378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Arial" pitchFamily="34" charset="0"/>
              </a:rPr>
              <a:t>In Australia and the United States, for instance, 13% and 6% of households do not have a high-speed connection, according to the World Economic Forum.  In the latter country, one-third of low-income people are not connected. In France, a survey carried out in June 2020 found that at least 50,000 students had dropped out for lack of connection, equivalent to 4% of the total student population (</a:t>
            </a:r>
            <a:r>
              <a:rPr lang="en-US" sz="1200" kern="1200" dirty="0" err="1">
                <a:solidFill>
                  <a:schemeClr val="tx1"/>
                </a:solidFill>
                <a:effectLst/>
                <a:latin typeface="Arial" pitchFamily="34" charset="0"/>
                <a:ea typeface="+mn-ea"/>
                <a:cs typeface="Arial" pitchFamily="34" charset="0"/>
              </a:rPr>
              <a:t>Haberbush</a:t>
            </a:r>
            <a:r>
              <a:rPr lang="en-US" sz="1200" kern="1200" dirty="0">
                <a:solidFill>
                  <a:schemeClr val="tx1"/>
                </a:solidFill>
                <a:effectLst/>
                <a:latin typeface="Arial" pitchFamily="34" charset="0"/>
                <a:ea typeface="+mn-ea"/>
                <a:cs typeface="Arial" pitchFamily="34" charset="0"/>
              </a:rPr>
              <a:t>, 2020). Minority students have encountered similar difficulties in Canada.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The African University Association already has signaled that, among the 700 universities operating in Sub-Saharan Africa, very few were well prepared and sufficiently equipped to deliver their programs online. A survey conducted by the Association of Commonwealth Universities in May 2020 revealed that, among the 259 respondents (academics and students) from 33 countries, 55% indicated that they did not have access to broadband, and as expected the probability of having access to broadband was proportional to the level of income (ACU, 2020). </a:t>
            </a:r>
          </a:p>
          <a:p>
            <a:r>
              <a:rPr lang="en-US" sz="1200" kern="1200" dirty="0">
                <a:solidFill>
                  <a:schemeClr val="tx1"/>
                </a:solidFill>
                <a:effectLst/>
                <a:latin typeface="Arial" pitchFamily="34" charset="0"/>
                <a:ea typeface="+mn-ea"/>
                <a:cs typeface="Arial" pitchFamily="34" charset="0"/>
              </a:rPr>
              <a:t>Interviews with AAU officials.</a:t>
            </a:r>
          </a:p>
          <a:p>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UNESCO’S Regional Office for Latin America and the Caribbean estimates that about 30% of students in the region were unable to participate in online education for lack of computer and/or adequate internet connection</a:t>
            </a:r>
            <a:r>
              <a:rPr lang="en-US" dirty="0">
                <a:effectLst/>
              </a:rPr>
              <a:t> </a:t>
            </a: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15</a:t>
            </a:fld>
            <a:endParaRPr lang="en-US"/>
          </a:p>
        </p:txBody>
      </p:sp>
    </p:spTree>
    <p:extLst>
      <p:ext uri="{BB962C8B-B14F-4D97-AF65-F5344CB8AC3E}">
        <p14:creationId xmlns:p14="http://schemas.microsoft.com/office/powerpoint/2010/main" val="70752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Arial" pitchFamily="34" charset="0"/>
              </a:rPr>
              <a:t>In Australia and the United States, for instance, 13% and 6% of households do not have a high-speed connection, according to the World Economic Forum.  In the latter country, one-third of low-income people are not connected. In France, a survey carried out in June 2020 found that at least 50,000 students had dropped out for lack of connection, equivalent to 4% of the total student population (</a:t>
            </a:r>
            <a:r>
              <a:rPr lang="en-US" sz="1200" kern="1200" dirty="0" err="1">
                <a:solidFill>
                  <a:schemeClr val="tx1"/>
                </a:solidFill>
                <a:effectLst/>
                <a:latin typeface="Arial" pitchFamily="34" charset="0"/>
                <a:ea typeface="+mn-ea"/>
                <a:cs typeface="Arial" pitchFamily="34" charset="0"/>
              </a:rPr>
              <a:t>Haberbush</a:t>
            </a:r>
            <a:r>
              <a:rPr lang="en-US" sz="1200" kern="1200" dirty="0">
                <a:solidFill>
                  <a:schemeClr val="tx1"/>
                </a:solidFill>
                <a:effectLst/>
                <a:latin typeface="Arial" pitchFamily="34" charset="0"/>
                <a:ea typeface="+mn-ea"/>
                <a:cs typeface="Arial" pitchFamily="34" charset="0"/>
              </a:rPr>
              <a:t>, 2020). Minority students have encountered similar difficulties in Canada.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The African University Association already has signaled that, among the 700 universities operating in Sub-Saharan Africa, very few were well prepared and sufficiently equipped to deliver their programs online. A survey conducted by the Association of Commonwealth Universities in May 2020 revealed that, among the 259 respondents (academics and students) from 33 countries, 55% indicated that they did not have access to broadband, and as expected the probability of having access to broadband was proportional to the level of income (ACU, 2020). </a:t>
            </a:r>
          </a:p>
          <a:p>
            <a:r>
              <a:rPr lang="en-US" sz="1200" kern="1200" dirty="0">
                <a:solidFill>
                  <a:schemeClr val="tx1"/>
                </a:solidFill>
                <a:effectLst/>
                <a:latin typeface="Arial" pitchFamily="34" charset="0"/>
                <a:ea typeface="+mn-ea"/>
                <a:cs typeface="Arial" pitchFamily="34" charset="0"/>
              </a:rPr>
              <a:t>Interviews with AAU officials.</a:t>
            </a:r>
          </a:p>
          <a:p>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UNESCO’S Regional Office for Latin America and the Caribbean estimates that about 30% of students in the region were unable to participate in online education for lack of computer and/or adequate internet connection</a:t>
            </a:r>
            <a:r>
              <a:rPr lang="en-US" dirty="0">
                <a:effectLst/>
              </a:rPr>
              <a:t> </a:t>
            </a:r>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17</a:t>
            </a:fld>
            <a:endParaRPr lang="en-US"/>
          </a:p>
        </p:txBody>
      </p:sp>
    </p:spTree>
    <p:extLst>
      <p:ext uri="{BB962C8B-B14F-4D97-AF65-F5344CB8AC3E}">
        <p14:creationId xmlns:p14="http://schemas.microsoft.com/office/powerpoint/2010/main" val="3105798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arial" panose="020B0604020202020204" pitchFamily="34" charset="0"/>
              </a:rPr>
              <a:t>Maria </a:t>
            </a:r>
            <a:r>
              <a:rPr lang="en-US" b="1" i="0" dirty="0" err="1">
                <a:solidFill>
                  <a:srgbClr val="202124"/>
                </a:solidFill>
                <a:effectLst/>
                <a:latin typeface="arial" panose="020B0604020202020204" pitchFamily="34" charset="0"/>
              </a:rPr>
              <a:t>Salomea</a:t>
            </a:r>
            <a:r>
              <a:rPr lang="en-US" b="1" i="0" dirty="0">
                <a:solidFill>
                  <a:srgbClr val="202124"/>
                </a:solidFill>
                <a:effectLst/>
                <a:latin typeface="arial" panose="020B0604020202020204" pitchFamily="34" charset="0"/>
              </a:rPr>
              <a:t> </a:t>
            </a:r>
            <a:r>
              <a:rPr lang="en-US" b="1" i="0" dirty="0" err="1">
                <a:solidFill>
                  <a:srgbClr val="202124"/>
                </a:solidFill>
                <a:effectLst/>
                <a:latin typeface="arial" panose="020B0604020202020204" pitchFamily="34" charset="0"/>
              </a:rPr>
              <a:t>Skłodowska</a:t>
            </a:r>
            <a:endParaRPr lang="en-US" b="1" i="0" dirty="0">
              <a:solidFill>
                <a:srgbClr val="202124"/>
              </a:solidFill>
              <a:effectLst/>
              <a:latin typeface="arial" panose="020B0604020202020204" pitchFamily="34" charset="0"/>
            </a:endParaRPr>
          </a:p>
          <a:p>
            <a:endParaRPr lang="en-US" b="1" i="0" dirty="0">
              <a:solidFill>
                <a:srgbClr val="202124"/>
              </a:solidFill>
              <a:effectLst/>
              <a:latin typeface="arial" panose="020B0604020202020204" pitchFamily="34" charset="0"/>
            </a:endParaRPr>
          </a:p>
          <a:p>
            <a:r>
              <a:rPr lang="en-US" b="1" i="0" dirty="0">
                <a:solidFill>
                  <a:srgbClr val="202124"/>
                </a:solidFill>
                <a:effectLst/>
                <a:latin typeface="arial" panose="020B0604020202020204" pitchFamily="34" charset="0"/>
              </a:rPr>
              <a:t>University of </a:t>
            </a:r>
            <a:r>
              <a:rPr lang="en-US" b="1" i="0" dirty="0" err="1">
                <a:solidFill>
                  <a:srgbClr val="202124"/>
                </a:solidFill>
                <a:effectLst/>
                <a:latin typeface="arial" panose="020B0604020202020204" pitchFamily="34" charset="0"/>
              </a:rPr>
              <a:t>Krakov</a:t>
            </a:r>
            <a:endParaRPr lang="en-US" dirty="0"/>
          </a:p>
        </p:txBody>
      </p:sp>
      <p:sp>
        <p:nvSpPr>
          <p:cNvPr id="4" name="Slide Number Placeholder 3"/>
          <p:cNvSpPr>
            <a:spLocks noGrp="1"/>
          </p:cNvSpPr>
          <p:nvPr>
            <p:ph type="sldNum" sz="quarter" idx="5"/>
          </p:nvPr>
        </p:nvSpPr>
        <p:spPr/>
        <p:txBody>
          <a:bodyPr/>
          <a:lstStyle/>
          <a:p>
            <a:fld id="{79480019-D435-4A57-AB90-16651FA619E7}" type="slidenum">
              <a:rPr lang="zh-TW" altLang="en-US" smtClean="0"/>
              <a:pPr/>
              <a:t>18</a:t>
            </a:fld>
            <a:endParaRPr lang="en-US" altLang="zh-TW"/>
          </a:p>
        </p:txBody>
      </p:sp>
    </p:spTree>
    <p:extLst>
      <p:ext uri="{BB962C8B-B14F-4D97-AF65-F5344CB8AC3E}">
        <p14:creationId xmlns:p14="http://schemas.microsoft.com/office/powerpoint/2010/main" val="357902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in life is to be feared. It is only to be understood.</a:t>
            </a:r>
          </a:p>
        </p:txBody>
      </p:sp>
      <p:sp>
        <p:nvSpPr>
          <p:cNvPr id="4" name="Slide Number Placeholder 3"/>
          <p:cNvSpPr>
            <a:spLocks noGrp="1"/>
          </p:cNvSpPr>
          <p:nvPr>
            <p:ph type="sldNum" sz="quarter" idx="5"/>
          </p:nvPr>
        </p:nvSpPr>
        <p:spPr/>
        <p:txBody>
          <a:bodyPr/>
          <a:lstStyle/>
          <a:p>
            <a:fld id="{79480019-D435-4A57-AB90-16651FA619E7}" type="slidenum">
              <a:rPr lang="zh-TW" altLang="en-US" smtClean="0"/>
              <a:pPr/>
              <a:t>19</a:t>
            </a:fld>
            <a:endParaRPr lang="en-US" altLang="zh-TW"/>
          </a:p>
        </p:txBody>
      </p:sp>
    </p:spTree>
    <p:extLst>
      <p:ext uri="{BB962C8B-B14F-4D97-AF65-F5344CB8AC3E}">
        <p14:creationId xmlns:p14="http://schemas.microsoft.com/office/powerpoint/2010/main" val="1829399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Enrollment rate</a:t>
            </a:r>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21</a:t>
            </a:fld>
            <a:endParaRPr lang="en-US"/>
          </a:p>
        </p:txBody>
      </p:sp>
    </p:spTree>
    <p:extLst>
      <p:ext uri="{BB962C8B-B14F-4D97-AF65-F5344CB8AC3E}">
        <p14:creationId xmlns:p14="http://schemas.microsoft.com/office/powerpoint/2010/main" val="126619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0019-D435-4A57-AB90-16651FA619E7}" type="slidenum">
              <a:rPr lang="zh-TW" altLang="en-US" smtClean="0"/>
              <a:pPr/>
              <a:t>22</a:t>
            </a:fld>
            <a:endParaRPr lang="en-US" altLang="zh-TW"/>
          </a:p>
        </p:txBody>
      </p:sp>
    </p:spTree>
    <p:extLst>
      <p:ext uri="{BB962C8B-B14F-4D97-AF65-F5344CB8AC3E}">
        <p14:creationId xmlns:p14="http://schemas.microsoft.com/office/powerpoint/2010/main" val="113551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picture below shows George McLaurin sitting in the closet in Carnegie Hall, Room 104, the spot he was forced to occupy, separate from his peers in 1948, even after he had won admission to the university. </a:t>
            </a:r>
            <a:r>
              <a:rPr lang="en-US" sz="1200" b="0" i="0" kern="1200">
                <a:solidFill>
                  <a:schemeClr val="tx1"/>
                </a:solidFill>
                <a:effectLst/>
                <a:latin typeface="+mn-lt"/>
                <a:ea typeface="+mn-ea"/>
                <a:cs typeface="+mn-cs"/>
              </a:rPr>
              <a:t>For two years he took his classes from that closet at University of Oklahoma, the only African American student on a campus of 12,174.</a:t>
            </a:r>
            <a:endParaRPr lang="en-US"/>
          </a:p>
        </p:txBody>
      </p:sp>
      <p:sp>
        <p:nvSpPr>
          <p:cNvPr id="4" name="Slide Number Placeholder 3"/>
          <p:cNvSpPr>
            <a:spLocks noGrp="1"/>
          </p:cNvSpPr>
          <p:nvPr>
            <p:ph type="sldNum" sz="quarter" idx="5"/>
          </p:nvPr>
        </p:nvSpPr>
        <p:spPr/>
        <p:txBody>
          <a:bodyPr/>
          <a:lstStyle/>
          <a:p>
            <a:fld id="{AB8808CD-C26E-0F41-9DA1-2785BAE77815}" type="slidenum">
              <a:rPr lang="en-US" smtClean="0"/>
              <a:t>24</a:t>
            </a:fld>
            <a:endParaRPr lang="en-US"/>
          </a:p>
        </p:txBody>
      </p:sp>
    </p:spTree>
    <p:extLst>
      <p:ext uri="{BB962C8B-B14F-4D97-AF65-F5344CB8AC3E}">
        <p14:creationId xmlns:p14="http://schemas.microsoft.com/office/powerpoint/2010/main" val="4286491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26</a:t>
            </a:fld>
            <a:endParaRPr lang="en-US"/>
          </a:p>
        </p:txBody>
      </p:sp>
    </p:spTree>
    <p:extLst>
      <p:ext uri="{BB962C8B-B14F-4D97-AF65-F5344CB8AC3E}">
        <p14:creationId xmlns:p14="http://schemas.microsoft.com/office/powerpoint/2010/main" val="4226908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27</a:t>
            </a:fld>
            <a:endParaRPr lang="en-US"/>
          </a:p>
        </p:txBody>
      </p:sp>
    </p:spTree>
    <p:extLst>
      <p:ext uri="{BB962C8B-B14F-4D97-AF65-F5344CB8AC3E}">
        <p14:creationId xmlns:p14="http://schemas.microsoft.com/office/powerpoint/2010/main" val="415409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of tertiary education has changed so much since the days of the first medieval universities in North Africa and Europe.  According to UNESCO data, our planet counts today more than 220 million students enrolled in about 20,000 officially recognized institutions. However, in spite of this impressive expansion, disparities in access and success have prevailed.  Sub-Sahara Africa’s tertiary education enrollment rate is less than 10%. </a:t>
            </a:r>
          </a:p>
        </p:txBody>
      </p:sp>
      <p:sp>
        <p:nvSpPr>
          <p:cNvPr id="4" name="Slide Number Placeholder 3"/>
          <p:cNvSpPr>
            <a:spLocks noGrp="1"/>
          </p:cNvSpPr>
          <p:nvPr>
            <p:ph type="sldNum" sz="quarter" idx="5"/>
          </p:nvPr>
        </p:nvSpPr>
        <p:spPr/>
        <p:txBody>
          <a:bodyPr/>
          <a:lstStyle/>
          <a:p>
            <a:fld id="{79480019-D435-4A57-AB90-16651FA619E7}" type="slidenum">
              <a:rPr lang="zh-TW" altLang="en-US" smtClean="0"/>
              <a:pPr/>
              <a:t>2</a:t>
            </a:fld>
            <a:endParaRPr lang="en-US" altLang="zh-TW"/>
          </a:p>
        </p:txBody>
      </p:sp>
    </p:spTree>
    <p:extLst>
      <p:ext uri="{BB962C8B-B14F-4D97-AF65-F5344CB8AC3E}">
        <p14:creationId xmlns:p14="http://schemas.microsoft.com/office/powerpoint/2010/main" val="1702388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3F06D1-B2F2-44C6-B6EA-7BEE077BA4B3}" type="slidenum">
              <a:rPr lang="en-US" smtClean="0"/>
              <a:pPr/>
              <a:t>28</a:t>
            </a:fld>
            <a:endParaRPr lang="en-US"/>
          </a:p>
        </p:txBody>
      </p:sp>
      <p:sp>
        <p:nvSpPr>
          <p:cNvPr id="121859" name="Rectangle 2"/>
          <p:cNvSpPr>
            <a:spLocks noGrp="1" noRot="1" noChangeAspect="1" noChangeArrowheads="1" noTextEdit="1"/>
          </p:cNvSpPr>
          <p:nvPr>
            <p:ph type="sldImg"/>
          </p:nvPr>
        </p:nvSpPr>
        <p:spPr>
          <a:xfrm>
            <a:off x="1252538" y="696913"/>
            <a:ext cx="4641850" cy="3482975"/>
          </a:xfrm>
          <a:ln/>
        </p:spPr>
      </p:sp>
      <p:sp>
        <p:nvSpPr>
          <p:cNvPr id="121860" name="Rectangle 3"/>
          <p:cNvSpPr>
            <a:spLocks noGrp="1" noChangeArrowheads="1"/>
          </p:cNvSpPr>
          <p:nvPr>
            <p:ph type="body" idx="1"/>
          </p:nvPr>
        </p:nvSpPr>
        <p:spPr>
          <a:xfrm>
            <a:off x="935038" y="4416425"/>
            <a:ext cx="5140325" cy="4183063"/>
          </a:xfrm>
          <a:noFill/>
          <a:ln/>
        </p:spPr>
        <p:txBody>
          <a:bodyPr/>
          <a:lstStyle/>
          <a:p>
            <a:pPr eaLnBrk="1" hangingPunct="1"/>
            <a:endParaRPr lang="en-US"/>
          </a:p>
        </p:txBody>
      </p:sp>
    </p:spTree>
    <p:extLst>
      <p:ext uri="{BB962C8B-B14F-4D97-AF65-F5344CB8AC3E}">
        <p14:creationId xmlns:p14="http://schemas.microsoft.com/office/powerpoint/2010/main" val="2737647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Abnormal</a:t>
            </a:r>
            <a:r>
              <a:rPr lang="en-US" baseline="0" dirty="0"/>
              <a:t> brain development following sensory neglect in early childhood.  The scan on the left is from a normal three-year old child with an average head size (50% percentile).  On the right is a child with severe sensory neglect.   This child’s brain is significantly smaller and has enlarged ventricles and cortical atrophy.   Nature </a:t>
            </a:r>
            <a:r>
              <a:rPr lang="en-US" baseline="0" dirty="0" err="1"/>
              <a:t>vs</a:t>
            </a:r>
            <a:r>
              <a:rPr lang="en-US" baseline="0"/>
              <a:t> nurture  </a:t>
            </a:r>
            <a:endParaRPr lang="en-US" dirty="0"/>
          </a:p>
        </p:txBody>
      </p:sp>
      <p:sp>
        <p:nvSpPr>
          <p:cNvPr id="4" name="Slide Number Placeholder 3"/>
          <p:cNvSpPr>
            <a:spLocks noGrp="1"/>
          </p:cNvSpPr>
          <p:nvPr>
            <p:ph type="sldNum" sz="quarter" idx="10"/>
          </p:nvPr>
        </p:nvSpPr>
        <p:spPr/>
        <p:txBody>
          <a:bodyPr/>
          <a:lstStyle/>
          <a:p>
            <a:fld id="{E2869250-5716-4C0B-98F5-1162B6A9F72C}" type="slidenum">
              <a:rPr lang="en-US" smtClean="0"/>
              <a:t>29</a:t>
            </a:fld>
            <a:endParaRPr lang="en-US"/>
          </a:p>
        </p:txBody>
      </p:sp>
    </p:spTree>
    <p:extLst>
      <p:ext uri="{BB962C8B-B14F-4D97-AF65-F5344CB8AC3E}">
        <p14:creationId xmlns:p14="http://schemas.microsoft.com/office/powerpoint/2010/main" val="2808141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378736-9DD4-4969-AB57-3B3714A85826}" type="slidenum">
              <a:rPr lang="en-US"/>
              <a:pPr/>
              <a:t>30</a:t>
            </a:fld>
            <a:endParaRPr lang="en-US"/>
          </a:p>
        </p:txBody>
      </p:sp>
      <p:sp>
        <p:nvSpPr>
          <p:cNvPr id="874498" name="Rectangle 2"/>
          <p:cNvSpPr>
            <a:spLocks noGrp="1" noRot="1" noChangeAspect="1" noChangeArrowheads="1" noTextEdit="1"/>
          </p:cNvSpPr>
          <p:nvPr>
            <p:ph type="sldImg"/>
          </p:nvPr>
        </p:nvSpPr>
        <p:spPr>
          <a:xfrm>
            <a:off x="1182688" y="696913"/>
            <a:ext cx="4646612" cy="3486150"/>
          </a:xfrm>
          <a:ln/>
        </p:spPr>
      </p:sp>
      <p:sp>
        <p:nvSpPr>
          <p:cNvPr id="8744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spcAft>
                <a:spcPct val="20000"/>
              </a:spcAft>
              <a:buClr>
                <a:schemeClr val="accent6">
                  <a:lumMod val="75000"/>
                </a:schemeClr>
              </a:buClr>
            </a:pPr>
            <a:r>
              <a:rPr lang="en-US" dirty="0"/>
              <a:t>no </a:t>
            </a:r>
            <a:r>
              <a:rPr lang="en-US" dirty="0" err="1"/>
              <a:t>pago</a:t>
            </a:r>
            <a:r>
              <a:rPr lang="en-US" dirty="0"/>
              <a:t> de </a:t>
            </a:r>
            <a:r>
              <a:rPr lang="en-US" dirty="0" err="1"/>
              <a:t>matrícula</a:t>
            </a:r>
            <a:endParaRPr lang="en-US" dirty="0"/>
          </a:p>
          <a:p>
            <a:pPr lvl="1" eaLnBrk="1" hangingPunct="1">
              <a:spcAft>
                <a:spcPct val="20000"/>
              </a:spcAft>
              <a:buClr>
                <a:schemeClr val="accent6">
                  <a:lumMod val="75000"/>
                </a:schemeClr>
              </a:buClr>
            </a:pPr>
            <a:r>
              <a:rPr lang="en-US" dirty="0"/>
              <a:t>84% de los </a:t>
            </a:r>
            <a:r>
              <a:rPr lang="en-US" dirty="0" err="1"/>
              <a:t>candidatos</a:t>
            </a:r>
            <a:r>
              <a:rPr lang="en-US" dirty="0"/>
              <a:t> </a:t>
            </a:r>
            <a:r>
              <a:rPr lang="en-US" dirty="0" err="1"/>
              <a:t>vienen</a:t>
            </a:r>
            <a:r>
              <a:rPr lang="en-US" dirty="0"/>
              <a:t> de </a:t>
            </a:r>
            <a:r>
              <a:rPr lang="en-US" dirty="0" err="1"/>
              <a:t>colegios</a:t>
            </a:r>
            <a:r>
              <a:rPr lang="en-US" dirty="0"/>
              <a:t> </a:t>
            </a:r>
            <a:r>
              <a:rPr lang="en-US" dirty="0" err="1"/>
              <a:t>estatales</a:t>
            </a:r>
            <a:endParaRPr lang="en-US" dirty="0"/>
          </a:p>
          <a:p>
            <a:pPr lvl="1" eaLnBrk="1" hangingPunct="1">
              <a:spcAft>
                <a:spcPct val="20000"/>
              </a:spcAft>
              <a:buClr>
                <a:schemeClr val="accent6">
                  <a:lumMod val="75000"/>
                </a:schemeClr>
              </a:buClr>
            </a:pPr>
            <a:r>
              <a:rPr lang="en-US" dirty="0" err="1"/>
              <a:t>representan</a:t>
            </a:r>
            <a:r>
              <a:rPr lang="en-US" dirty="0"/>
              <a:t> </a:t>
            </a:r>
            <a:r>
              <a:rPr lang="en-US" dirty="0" err="1"/>
              <a:t>solamente</a:t>
            </a:r>
            <a:r>
              <a:rPr lang="en-US" dirty="0"/>
              <a:t> el 30% de los </a:t>
            </a:r>
            <a:r>
              <a:rPr lang="en-US" dirty="0" err="1"/>
              <a:t>nuevos</a:t>
            </a:r>
            <a:r>
              <a:rPr lang="en-US" dirty="0"/>
              <a:t> </a:t>
            </a:r>
            <a:r>
              <a:rPr lang="en-US" dirty="0" err="1"/>
              <a:t>estudiantes</a:t>
            </a:r>
            <a:endParaRPr lang="en-US" dirty="0"/>
          </a:p>
          <a:p>
            <a:pPr lvl="1" eaLnBrk="1" hangingPunct="1">
              <a:spcAft>
                <a:spcPct val="20000"/>
              </a:spcAft>
              <a:buClr>
                <a:schemeClr val="accent6">
                  <a:lumMod val="75000"/>
                </a:schemeClr>
              </a:buClr>
            </a:pPr>
            <a:r>
              <a:rPr lang="en-US" dirty="0"/>
              <a:t>en la </a:t>
            </a:r>
            <a:r>
              <a:rPr lang="en-US" dirty="0" err="1"/>
              <a:t>Facultad</a:t>
            </a:r>
            <a:r>
              <a:rPr lang="en-US" dirty="0"/>
              <a:t> de </a:t>
            </a:r>
            <a:r>
              <a:rPr lang="en-US" dirty="0" err="1"/>
              <a:t>Medicina</a:t>
            </a:r>
            <a:r>
              <a:rPr lang="en-US" dirty="0"/>
              <a:t>, 3 de los 180 </a:t>
            </a:r>
            <a:r>
              <a:rPr lang="en-US" dirty="0" err="1"/>
              <a:t>nuevos</a:t>
            </a:r>
            <a:r>
              <a:rPr lang="en-US" dirty="0"/>
              <a:t> </a:t>
            </a:r>
            <a:r>
              <a:rPr lang="en-US" dirty="0" err="1"/>
              <a:t>estudiantes</a:t>
            </a:r>
            <a:endParaRPr lang="en-US"/>
          </a:p>
          <a:p>
            <a:endParaRPr lang="en-US"/>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33</a:t>
            </a:fld>
            <a:endParaRPr lang="en-US" altLang="zh-TW"/>
          </a:p>
        </p:txBody>
      </p:sp>
    </p:spTree>
    <p:extLst>
      <p:ext uri="{BB962C8B-B14F-4D97-AF65-F5344CB8AC3E}">
        <p14:creationId xmlns:p14="http://schemas.microsoft.com/office/powerpoint/2010/main" val="2307241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3F06D1-B2F2-44C6-B6EA-7BEE077BA4B3}" type="slidenum">
              <a:rPr lang="en-US" smtClean="0"/>
              <a:pPr/>
              <a:t>37</a:t>
            </a:fld>
            <a:endParaRPr lang="en-US"/>
          </a:p>
        </p:txBody>
      </p:sp>
      <p:sp>
        <p:nvSpPr>
          <p:cNvPr id="121859" name="Rectangle 2"/>
          <p:cNvSpPr>
            <a:spLocks noGrp="1" noRot="1" noChangeAspect="1" noChangeArrowheads="1" noTextEdit="1"/>
          </p:cNvSpPr>
          <p:nvPr>
            <p:ph type="sldImg"/>
          </p:nvPr>
        </p:nvSpPr>
        <p:spPr>
          <a:xfrm>
            <a:off x="1252538" y="696913"/>
            <a:ext cx="4641850" cy="3482975"/>
          </a:xfrm>
          <a:ln/>
        </p:spPr>
      </p:sp>
      <p:sp>
        <p:nvSpPr>
          <p:cNvPr id="121860" name="Rectangle 3"/>
          <p:cNvSpPr>
            <a:spLocks noGrp="1" noChangeArrowheads="1"/>
          </p:cNvSpPr>
          <p:nvPr>
            <p:ph type="body" idx="1"/>
          </p:nvPr>
        </p:nvSpPr>
        <p:spPr>
          <a:xfrm>
            <a:off x="935038" y="4416425"/>
            <a:ext cx="5140325" cy="4183063"/>
          </a:xfrm>
          <a:noFill/>
          <a:ln/>
        </p:spPr>
        <p:txBody>
          <a:bodyPr/>
          <a:lstStyle/>
          <a:p>
            <a:pPr eaLnBrk="1" hangingPunct="1"/>
            <a:endParaRPr lang="en-US"/>
          </a:p>
        </p:txBody>
      </p:sp>
    </p:spTree>
    <p:extLst>
      <p:ext uri="{BB962C8B-B14F-4D97-AF65-F5344CB8AC3E}">
        <p14:creationId xmlns:p14="http://schemas.microsoft.com/office/powerpoint/2010/main" val="1367730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3F06D1-B2F2-44C6-B6EA-7BEE077BA4B3}" type="slidenum">
              <a:rPr lang="en-US" smtClean="0"/>
              <a:pPr/>
              <a:t>41</a:t>
            </a:fld>
            <a:endParaRPr lang="en-US"/>
          </a:p>
        </p:txBody>
      </p:sp>
      <p:sp>
        <p:nvSpPr>
          <p:cNvPr id="121859" name="Rectangle 2"/>
          <p:cNvSpPr>
            <a:spLocks noGrp="1" noRot="1" noChangeAspect="1" noChangeArrowheads="1" noTextEdit="1"/>
          </p:cNvSpPr>
          <p:nvPr>
            <p:ph type="sldImg"/>
          </p:nvPr>
        </p:nvSpPr>
        <p:spPr>
          <a:xfrm>
            <a:off x="1252538" y="696913"/>
            <a:ext cx="4641850" cy="3482975"/>
          </a:xfrm>
          <a:ln/>
        </p:spPr>
      </p:sp>
      <p:sp>
        <p:nvSpPr>
          <p:cNvPr id="121860" name="Rectangle 3"/>
          <p:cNvSpPr>
            <a:spLocks noGrp="1" noChangeArrowheads="1"/>
          </p:cNvSpPr>
          <p:nvPr>
            <p:ph type="body" idx="1"/>
          </p:nvPr>
        </p:nvSpPr>
        <p:spPr>
          <a:xfrm>
            <a:off x="935038" y="4416425"/>
            <a:ext cx="5140325" cy="4183063"/>
          </a:xfrm>
          <a:noFill/>
          <a:ln/>
        </p:spPr>
        <p:txBody>
          <a:bodyPr/>
          <a:lstStyle/>
          <a:p>
            <a:pPr eaLnBrk="1" hangingPunct="1"/>
            <a:endParaRPr lang="en-US"/>
          </a:p>
        </p:txBody>
      </p:sp>
    </p:spTree>
    <p:extLst>
      <p:ext uri="{BB962C8B-B14F-4D97-AF65-F5344CB8AC3E}">
        <p14:creationId xmlns:p14="http://schemas.microsoft.com/office/powerpoint/2010/main" val="4125809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43</a:t>
            </a:fld>
            <a:endParaRPr lang="en-US"/>
          </a:p>
        </p:txBody>
      </p:sp>
    </p:spTree>
    <p:extLst>
      <p:ext uri="{BB962C8B-B14F-4D97-AF65-F5344CB8AC3E}">
        <p14:creationId xmlns:p14="http://schemas.microsoft.com/office/powerpoint/2010/main" val="2411794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44</a:t>
            </a:fld>
            <a:endParaRPr lang="en-US" altLang="zh-TW"/>
          </a:p>
        </p:txBody>
      </p:sp>
    </p:spTree>
    <p:extLst>
      <p:ext uri="{BB962C8B-B14F-4D97-AF65-F5344CB8AC3E}">
        <p14:creationId xmlns:p14="http://schemas.microsoft.com/office/powerpoint/2010/main" val="954528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Arial" pitchFamily="34" charset="0"/>
              </a:rPr>
              <a:t>In Australia and the United States, for instance, 13% and 6% of households do not have a high-speed connection, according to the World Economic Forum.  In the latter country, one-third of low-income people are not connected. In France, a survey carried out in June 2020 found that at least 50,000 students had dropped out for lack of connection, equivalent to 4% of the total student population (</a:t>
            </a:r>
            <a:r>
              <a:rPr lang="en-US" sz="1200" kern="1200" dirty="0" err="1">
                <a:solidFill>
                  <a:schemeClr val="tx1"/>
                </a:solidFill>
                <a:effectLst/>
                <a:latin typeface="Arial" pitchFamily="34" charset="0"/>
                <a:ea typeface="+mn-ea"/>
                <a:cs typeface="Arial" pitchFamily="34" charset="0"/>
              </a:rPr>
              <a:t>Haberbush</a:t>
            </a:r>
            <a:r>
              <a:rPr lang="en-US" sz="1200" kern="1200" dirty="0">
                <a:solidFill>
                  <a:schemeClr val="tx1"/>
                </a:solidFill>
                <a:effectLst/>
                <a:latin typeface="Arial" pitchFamily="34" charset="0"/>
                <a:ea typeface="+mn-ea"/>
                <a:cs typeface="Arial" pitchFamily="34" charset="0"/>
              </a:rPr>
              <a:t>, 2020). Minority students have encountered similar difficulties in Canada.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The African University Association already has signaled that, among the 700 universities operating in Sub-Saharan Africa, very few were well prepared and sufficiently equipped to deliver their programs online. A survey conducted by the Association of Commonwealth Universities in May 2020 revealed that, among the 259 respondents (academics and students) from 33 countries, 55% indicated that they did not have access to broadband, and as expected the probability of having access to broadband was proportional to the level of income (ACU, 2020). </a:t>
            </a:r>
          </a:p>
          <a:p>
            <a:r>
              <a:rPr lang="en-US" sz="1200" kern="1200" dirty="0">
                <a:solidFill>
                  <a:schemeClr val="tx1"/>
                </a:solidFill>
                <a:effectLst/>
                <a:latin typeface="Arial" pitchFamily="34" charset="0"/>
                <a:ea typeface="+mn-ea"/>
                <a:cs typeface="Arial" pitchFamily="34" charset="0"/>
              </a:rPr>
              <a:t>Interviews with AAU officials.</a:t>
            </a:r>
          </a:p>
          <a:p>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UNESCO’S Regional Office for Latin America and the Caribbean estimates that about 30% of students in the region were unable to participate in online education for lack of computer and/or adequate internet connection</a:t>
            </a:r>
            <a:r>
              <a:rPr lang="en-US" dirty="0">
                <a:effectLst/>
              </a:rPr>
              <a:t> </a:t>
            </a:r>
          </a:p>
          <a:p>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Brazil: 1.2 million households without Internet, 17% of students do not have a computer or a tablet, can access the internet only using their cellular phone</a:t>
            </a:r>
          </a:p>
          <a:p>
            <a:endParaRPr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52</a:t>
            </a:fld>
            <a:endParaRPr lang="en-US"/>
          </a:p>
        </p:txBody>
      </p:sp>
    </p:spTree>
    <p:extLst>
      <p:ext uri="{BB962C8B-B14F-4D97-AF65-F5344CB8AC3E}">
        <p14:creationId xmlns:p14="http://schemas.microsoft.com/office/powerpoint/2010/main" val="3336085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Gender segregation at Humboldt University</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solidFill>
                  <a:srgbClr val="DCA10D"/>
                </a:solidFill>
                <a:effectLst/>
                <a:latin typeface="Helvetica Neue" panose="02000503000000020004" pitchFamily="2" charset="0"/>
                <a:hlinkClick r:id="rId3"/>
              </a:rPr>
              <a:t>http://www.heroinas.net/2017/01/ernestina-perez-barahona-primera.html</a:t>
            </a:r>
            <a:endParaRPr lang="en-US" dirty="0">
              <a:solidFill>
                <a:srgbClr val="DCA10D"/>
              </a:solidFill>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solidFill>
                  <a:srgbClr val="DCA10D"/>
                </a:solidFill>
                <a:effectLst/>
                <a:latin typeface="Helvetica Neue" panose="02000503000000020004" pitchFamily="2" charset="0"/>
                <a:hlinkClick r:id="rId4"/>
              </a:rPr>
              <a:t>https://en.wikipedia.org/wiki/Ernestina_P%C3%A9rez_Barahona</a:t>
            </a:r>
            <a:endParaRPr lang="en-US" dirty="0">
              <a:solidFill>
                <a:srgbClr val="DCA10D"/>
              </a:solidFill>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Primera </a:t>
            </a:r>
            <a:r>
              <a:rPr lang="en-US" dirty="0" err="1">
                <a:effectLst/>
                <a:latin typeface="Helvetica Neue" panose="02000503000000020004" pitchFamily="2" charset="0"/>
              </a:rPr>
              <a:t>mujer</a:t>
            </a:r>
            <a:r>
              <a:rPr lang="en-US" dirty="0">
                <a:effectLst/>
                <a:latin typeface="Helvetica Neue" panose="02000503000000020004" pitchFamily="2" charset="0"/>
              </a:rPr>
              <a:t> </a:t>
            </a:r>
            <a:r>
              <a:rPr lang="en-US" dirty="0" err="1">
                <a:effectLst/>
                <a:latin typeface="Helvetica Neue" panose="02000503000000020004" pitchFamily="2" charset="0"/>
              </a:rPr>
              <a:t>ginecóloga</a:t>
            </a:r>
            <a:r>
              <a:rPr lang="en-US" dirty="0">
                <a:effectLst/>
                <a:latin typeface="Helvetica Neue" panose="02000503000000020004" pitchFamily="2" charset="0"/>
              </a:rPr>
              <a:t> de Chile: Ernestina Pérez</a:t>
            </a:r>
          </a:p>
          <a:p>
            <a:br>
              <a:rPr lang="en-US" dirty="0">
                <a:effectLst/>
                <a:latin typeface="Helvetica Neue" panose="02000503000000020004" pitchFamily="2" charset="0"/>
              </a:rPr>
            </a:br>
            <a:endParaRPr lang="en-US" dirty="0">
              <a:effectLst/>
              <a:latin typeface="Helvetica Neue" panose="02000503000000020004" pitchFamily="2" charset="0"/>
            </a:endParaRPr>
          </a:p>
          <a:p>
            <a:pPr algn="just"/>
            <a:r>
              <a:rPr lang="en-US" dirty="0">
                <a:effectLst/>
                <a:latin typeface="Helvetica Neue" panose="02000503000000020004" pitchFamily="2" charset="0"/>
              </a:rPr>
              <a:t>Ernestina Pérez Barahona (Valparaíso, 8 de </a:t>
            </a:r>
            <a:r>
              <a:rPr lang="en-US" dirty="0" err="1">
                <a:effectLst/>
                <a:latin typeface="Helvetica Neue" panose="02000503000000020004" pitchFamily="2" charset="0"/>
              </a:rPr>
              <a:t>agosto</a:t>
            </a:r>
            <a:r>
              <a:rPr lang="en-US" dirty="0">
                <a:effectLst/>
                <a:latin typeface="Helvetica Neue" panose="02000503000000020004" pitchFamily="2" charset="0"/>
              </a:rPr>
              <a:t> de 1865 - 1951) </a:t>
            </a:r>
            <a:r>
              <a:rPr lang="en-US" dirty="0" err="1">
                <a:effectLst/>
                <a:latin typeface="Helvetica Neue" panose="02000503000000020004" pitchFamily="2" charset="0"/>
              </a:rPr>
              <a:t>fue</a:t>
            </a:r>
            <a:r>
              <a:rPr lang="en-US" dirty="0">
                <a:effectLst/>
                <a:latin typeface="Helvetica Neue" panose="02000503000000020004" pitchFamily="2" charset="0"/>
              </a:rPr>
              <a:t> </a:t>
            </a:r>
            <a:r>
              <a:rPr lang="en-US" dirty="0" err="1">
                <a:effectLst/>
                <a:latin typeface="Helvetica Neue" panose="02000503000000020004" pitchFamily="2" charset="0"/>
              </a:rPr>
              <a:t>una</a:t>
            </a:r>
            <a:r>
              <a:rPr lang="en-US" dirty="0">
                <a:effectLst/>
                <a:latin typeface="Helvetica Neue" panose="02000503000000020004" pitchFamily="2" charset="0"/>
              </a:rPr>
              <a:t> </a:t>
            </a:r>
            <a:r>
              <a:rPr lang="en-US" dirty="0" err="1">
                <a:effectLst/>
                <a:latin typeface="Helvetica Neue" panose="02000503000000020004" pitchFamily="2" charset="0"/>
              </a:rPr>
              <a:t>médica</a:t>
            </a:r>
            <a:r>
              <a:rPr lang="en-US" dirty="0">
                <a:effectLst/>
                <a:latin typeface="Helvetica Neue" panose="02000503000000020004" pitchFamily="2" charset="0"/>
              </a:rPr>
              <a:t> y </a:t>
            </a:r>
            <a:r>
              <a:rPr lang="en-US" dirty="0" err="1">
                <a:effectLst/>
                <a:latin typeface="Helvetica Neue" panose="02000503000000020004" pitchFamily="2" charset="0"/>
              </a:rPr>
              <a:t>activista</a:t>
            </a:r>
            <a:r>
              <a:rPr lang="en-US" dirty="0">
                <a:effectLst/>
                <a:latin typeface="Helvetica Neue" panose="02000503000000020004" pitchFamily="2" charset="0"/>
              </a:rPr>
              <a:t> </a:t>
            </a:r>
            <a:r>
              <a:rPr lang="en-US" dirty="0" err="1">
                <a:effectLst/>
                <a:latin typeface="Helvetica Neue" panose="02000503000000020004" pitchFamily="2" charset="0"/>
              </a:rPr>
              <a:t>feminista</a:t>
            </a:r>
            <a:r>
              <a:rPr lang="en-US" dirty="0">
                <a:effectLst/>
                <a:latin typeface="Helvetica Neue" panose="02000503000000020004" pitchFamily="2" charset="0"/>
              </a:rPr>
              <a:t> </a:t>
            </a:r>
            <a:r>
              <a:rPr lang="en-US" dirty="0" err="1">
                <a:effectLst/>
                <a:latin typeface="Helvetica Neue" panose="02000503000000020004" pitchFamily="2" charset="0"/>
              </a:rPr>
              <a:t>chilena</a:t>
            </a:r>
            <a:r>
              <a:rPr lang="en-US" dirty="0">
                <a:effectLst/>
                <a:latin typeface="Helvetica Neue" panose="02000503000000020004" pitchFamily="2" charset="0"/>
              </a:rPr>
              <a:t> </a:t>
            </a:r>
            <a:r>
              <a:rPr lang="en-US" dirty="0" err="1">
                <a:effectLst/>
                <a:latin typeface="Helvetica Neue" panose="02000503000000020004" pitchFamily="2" charset="0"/>
              </a:rPr>
              <a:t>conocida</a:t>
            </a:r>
            <a:r>
              <a:rPr lang="en-US" dirty="0">
                <a:effectLst/>
                <a:latin typeface="Helvetica Neue" panose="02000503000000020004" pitchFamily="2" charset="0"/>
              </a:rPr>
              <a:t> </a:t>
            </a:r>
            <a:r>
              <a:rPr lang="en-US" dirty="0" err="1">
                <a:effectLst/>
                <a:latin typeface="Helvetica Neue" panose="02000503000000020004" pitchFamily="2" charset="0"/>
              </a:rPr>
              <a:t>por</a:t>
            </a:r>
            <a:r>
              <a:rPr lang="en-US" dirty="0">
                <a:effectLst/>
                <a:latin typeface="Helvetica Neue" panose="02000503000000020004" pitchFamily="2" charset="0"/>
              </a:rPr>
              <a:t> ser </a:t>
            </a:r>
            <a:r>
              <a:rPr lang="en-US" dirty="0" err="1">
                <a:effectLst/>
                <a:latin typeface="Helvetica Neue" panose="02000503000000020004" pitchFamily="2" charset="0"/>
              </a:rPr>
              <a:t>una</a:t>
            </a:r>
            <a:r>
              <a:rPr lang="en-US" dirty="0">
                <a:effectLst/>
                <a:latin typeface="Helvetica Neue" panose="02000503000000020004" pitchFamily="2" charset="0"/>
              </a:rPr>
              <a:t> de las </a:t>
            </a:r>
            <a:r>
              <a:rPr lang="en-US" dirty="0" err="1">
                <a:effectLst/>
                <a:latin typeface="Helvetica Neue" panose="02000503000000020004" pitchFamily="2" charset="0"/>
              </a:rPr>
              <a:t>primeras</a:t>
            </a:r>
            <a:r>
              <a:rPr lang="en-US" dirty="0">
                <a:effectLst/>
                <a:latin typeface="Helvetica Neue" panose="02000503000000020004" pitchFamily="2" charset="0"/>
              </a:rPr>
              <a:t> </a:t>
            </a:r>
            <a:r>
              <a:rPr lang="en-US" dirty="0" err="1">
                <a:effectLst/>
                <a:latin typeface="Helvetica Neue" panose="02000503000000020004" pitchFamily="2" charset="0"/>
              </a:rPr>
              <a:t>mujeres</a:t>
            </a:r>
            <a:r>
              <a:rPr lang="en-US" dirty="0">
                <a:effectLst/>
                <a:latin typeface="Helvetica Neue" panose="02000503000000020004" pitchFamily="2" charset="0"/>
              </a:rPr>
              <a:t> </a:t>
            </a:r>
            <a:r>
              <a:rPr lang="en-US" dirty="0" err="1">
                <a:effectLst/>
                <a:latin typeface="Helvetica Neue" panose="02000503000000020004" pitchFamily="2" charset="0"/>
              </a:rPr>
              <a:t>estudiantes</a:t>
            </a:r>
            <a:r>
              <a:rPr lang="en-US" dirty="0">
                <a:effectLst/>
                <a:latin typeface="Helvetica Neue" panose="02000503000000020004" pitchFamily="2" charset="0"/>
              </a:rPr>
              <a:t> de </a:t>
            </a:r>
            <a:r>
              <a:rPr lang="en-US" dirty="0" err="1">
                <a:effectLst/>
                <a:latin typeface="Helvetica Neue" panose="02000503000000020004" pitchFamily="2" charset="0"/>
              </a:rPr>
              <a:t>medicina</a:t>
            </a:r>
            <a:r>
              <a:rPr lang="en-US" dirty="0">
                <a:effectLst/>
                <a:latin typeface="Helvetica Neue" panose="02000503000000020004" pitchFamily="2" charset="0"/>
              </a:rPr>
              <a:t> de la Universidad de Chile y la </a:t>
            </a:r>
            <a:r>
              <a:rPr lang="en-US" dirty="0" err="1">
                <a:effectLst/>
                <a:latin typeface="Helvetica Neue" panose="02000503000000020004" pitchFamily="2" charset="0"/>
              </a:rPr>
              <a:t>segunda</a:t>
            </a:r>
            <a:r>
              <a:rPr lang="en-US" dirty="0">
                <a:effectLst/>
                <a:latin typeface="Helvetica Neue" panose="02000503000000020004" pitchFamily="2" charset="0"/>
              </a:rPr>
              <a:t> </a:t>
            </a:r>
            <a:r>
              <a:rPr lang="en-US" dirty="0" err="1">
                <a:effectLst/>
                <a:latin typeface="Helvetica Neue" panose="02000503000000020004" pitchFamily="2" charset="0"/>
              </a:rPr>
              <a:t>médica</a:t>
            </a:r>
            <a:r>
              <a:rPr lang="en-US" dirty="0">
                <a:effectLst/>
                <a:latin typeface="Helvetica Neue" panose="02000503000000020004" pitchFamily="2" charset="0"/>
              </a:rPr>
              <a:t> de América Latina </a:t>
            </a:r>
            <a:r>
              <a:rPr lang="en-US" dirty="0" err="1">
                <a:effectLst/>
                <a:latin typeface="Helvetica Neue" panose="02000503000000020004" pitchFamily="2" charset="0"/>
              </a:rPr>
              <a:t>tras</a:t>
            </a:r>
            <a:r>
              <a:rPr lang="en-US" dirty="0">
                <a:effectLst/>
                <a:latin typeface="Helvetica Neue" panose="02000503000000020004" pitchFamily="2" charset="0"/>
              </a:rPr>
              <a:t> </a:t>
            </a:r>
            <a:r>
              <a:rPr lang="en-US" dirty="0" err="1">
                <a:effectLst/>
                <a:latin typeface="Helvetica Neue" panose="02000503000000020004" pitchFamily="2" charset="0"/>
              </a:rPr>
              <a:t>titularse</a:t>
            </a:r>
            <a:r>
              <a:rPr lang="en-US" dirty="0">
                <a:effectLst/>
                <a:latin typeface="Helvetica Neue" panose="02000503000000020004" pitchFamily="2" charset="0"/>
              </a:rPr>
              <a:t> días </a:t>
            </a:r>
            <a:r>
              <a:rPr lang="en-US" dirty="0" err="1">
                <a:effectLst/>
                <a:latin typeface="Helvetica Neue" panose="02000503000000020004" pitchFamily="2" charset="0"/>
              </a:rPr>
              <a:t>después</a:t>
            </a:r>
            <a:r>
              <a:rPr lang="en-US" dirty="0">
                <a:effectLst/>
                <a:latin typeface="Helvetica Neue" panose="02000503000000020004" pitchFamily="2" charset="0"/>
              </a:rPr>
              <a:t> que </a:t>
            </a:r>
            <a:r>
              <a:rPr lang="en-US" dirty="0" err="1">
                <a:effectLst/>
                <a:latin typeface="Helvetica Neue" panose="02000503000000020004" pitchFamily="2" charset="0"/>
              </a:rPr>
              <a:t>Eloísa</a:t>
            </a:r>
            <a:r>
              <a:rPr lang="en-US" dirty="0">
                <a:effectLst/>
                <a:latin typeface="Helvetica Neue" panose="02000503000000020004" pitchFamily="2" charset="0"/>
              </a:rPr>
              <a:t> Díaz </a:t>
            </a:r>
            <a:r>
              <a:rPr lang="en-US" dirty="0" err="1">
                <a:effectLst/>
                <a:latin typeface="Helvetica Neue" panose="02000503000000020004" pitchFamily="2" charset="0"/>
              </a:rPr>
              <a:t>Insunza</a:t>
            </a:r>
            <a:r>
              <a:rPr lang="en-US" dirty="0">
                <a:effectLst/>
                <a:latin typeface="Helvetica Neue" panose="02000503000000020004" pitchFamily="2" charset="0"/>
              </a:rPr>
              <a:t>, </a:t>
            </a:r>
            <a:r>
              <a:rPr lang="en-US" dirty="0" err="1">
                <a:effectLst/>
                <a:latin typeface="Helvetica Neue" panose="02000503000000020004" pitchFamily="2" charset="0"/>
              </a:rPr>
              <a:t>también</a:t>
            </a:r>
            <a:r>
              <a:rPr lang="en-US" dirty="0">
                <a:effectLst/>
                <a:latin typeface="Helvetica Neue" panose="02000503000000020004" pitchFamily="2" charset="0"/>
              </a:rPr>
              <a:t> </a:t>
            </a:r>
            <a:r>
              <a:rPr lang="en-US" dirty="0" err="1">
                <a:effectLst/>
                <a:latin typeface="Helvetica Neue" panose="02000503000000020004" pitchFamily="2" charset="0"/>
              </a:rPr>
              <a:t>chilena</a:t>
            </a:r>
            <a:r>
              <a:rPr lang="en-US" dirty="0">
                <a:effectLst/>
                <a:latin typeface="Helvetica Neue" panose="02000503000000020004" pitchFamily="2" charset="0"/>
              </a:rPr>
              <a:t>.</a:t>
            </a:r>
          </a:p>
          <a:p>
            <a:pPr algn="just"/>
            <a:r>
              <a:rPr lang="en-US" dirty="0">
                <a:effectLst/>
                <a:latin typeface="Helvetica Neue" panose="02000503000000020004" pitchFamily="2" charset="0"/>
              </a:rPr>
              <a:t>Ernestina Pérez Barahona </a:t>
            </a:r>
            <a:r>
              <a:rPr lang="en-US" dirty="0" err="1">
                <a:effectLst/>
                <a:latin typeface="Helvetica Neue" panose="02000503000000020004" pitchFamily="2" charset="0"/>
              </a:rPr>
              <a:t>nació</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año</a:t>
            </a:r>
            <a:r>
              <a:rPr lang="en-US" dirty="0">
                <a:effectLst/>
                <a:latin typeface="Helvetica Neue" panose="02000503000000020004" pitchFamily="2" charset="0"/>
              </a:rPr>
              <a:t> 1868 </a:t>
            </a:r>
            <a:r>
              <a:rPr lang="en-US" dirty="0" err="1">
                <a:effectLst/>
                <a:latin typeface="Helvetica Neue" panose="02000503000000020004" pitchFamily="2" charset="0"/>
              </a:rPr>
              <a:t>en</a:t>
            </a:r>
            <a:r>
              <a:rPr lang="en-US" dirty="0">
                <a:effectLst/>
                <a:latin typeface="Helvetica Neue" panose="02000503000000020004" pitchFamily="2" charset="0"/>
              </a:rPr>
              <a:t> Valparaíso. </a:t>
            </a:r>
            <a:r>
              <a:rPr lang="en-US" dirty="0" err="1">
                <a:effectLst/>
                <a:latin typeface="Helvetica Neue" panose="02000503000000020004" pitchFamily="2" charset="0"/>
              </a:rPr>
              <a:t>En</a:t>
            </a:r>
            <a:r>
              <a:rPr lang="en-US" dirty="0">
                <a:effectLst/>
                <a:latin typeface="Helvetica Neue" panose="02000503000000020004" pitchFamily="2" charset="0"/>
              </a:rPr>
              <a:t> 1887, se </a:t>
            </a:r>
            <a:r>
              <a:rPr lang="en-US" dirty="0" err="1">
                <a:effectLst/>
                <a:latin typeface="Helvetica Neue" panose="02000503000000020004" pitchFamily="2" charset="0"/>
              </a:rPr>
              <a:t>recibió</a:t>
            </a:r>
            <a:r>
              <a:rPr lang="en-US" dirty="0">
                <a:effectLst/>
                <a:latin typeface="Helvetica Neue" panose="02000503000000020004" pitchFamily="2" charset="0"/>
              </a:rPr>
              <a:t> de </a:t>
            </a:r>
            <a:r>
              <a:rPr lang="en-US" dirty="0" err="1">
                <a:effectLst/>
                <a:latin typeface="Helvetica Neue" panose="02000503000000020004" pitchFamily="2" charset="0"/>
              </a:rPr>
              <a:t>médico</a:t>
            </a:r>
            <a:r>
              <a:rPr lang="en-US" dirty="0">
                <a:effectLst/>
                <a:latin typeface="Helvetica Neue" panose="02000503000000020004" pitchFamily="2" charset="0"/>
              </a:rPr>
              <a:t> de la </a:t>
            </a:r>
            <a:r>
              <a:rPr lang="en-US" dirty="0" err="1">
                <a:effectLst/>
                <a:latin typeface="Helvetica Neue" panose="02000503000000020004" pitchFamily="2" charset="0"/>
              </a:rPr>
              <a:t>Facultad</a:t>
            </a:r>
            <a:r>
              <a:rPr lang="en-US" dirty="0">
                <a:effectLst/>
                <a:latin typeface="Helvetica Neue" panose="02000503000000020004" pitchFamily="2" charset="0"/>
              </a:rPr>
              <a:t> de </a:t>
            </a:r>
            <a:r>
              <a:rPr lang="en-US" dirty="0" err="1">
                <a:effectLst/>
                <a:latin typeface="Helvetica Neue" panose="02000503000000020004" pitchFamily="2" charset="0"/>
              </a:rPr>
              <a:t>Medicina</a:t>
            </a:r>
            <a:r>
              <a:rPr lang="en-US" dirty="0">
                <a:effectLst/>
                <a:latin typeface="Helvetica Neue" panose="02000503000000020004" pitchFamily="2" charset="0"/>
              </a:rPr>
              <a:t> de la Universidad de Chile a </a:t>
            </a:r>
            <a:r>
              <a:rPr lang="en-US" dirty="0" err="1">
                <a:effectLst/>
                <a:latin typeface="Helvetica Neue" panose="02000503000000020004" pitchFamily="2" charset="0"/>
              </a:rPr>
              <a:t>los</a:t>
            </a:r>
            <a:r>
              <a:rPr lang="en-US" dirty="0">
                <a:effectLst/>
                <a:latin typeface="Helvetica Neue" panose="02000503000000020004" pitchFamily="2" charset="0"/>
              </a:rPr>
              <a:t> 21 </a:t>
            </a:r>
            <a:r>
              <a:rPr lang="en-US" dirty="0" err="1">
                <a:effectLst/>
                <a:latin typeface="Helvetica Neue" panose="02000503000000020004" pitchFamily="2" charset="0"/>
              </a:rPr>
              <a:t>años</a:t>
            </a:r>
            <a:r>
              <a:rPr lang="en-US" dirty="0">
                <a:effectLst/>
                <a:latin typeface="Helvetica Neue" panose="02000503000000020004" pitchFamily="2" charset="0"/>
              </a:rPr>
              <a:t>, </a:t>
            </a:r>
            <a:r>
              <a:rPr lang="en-US" dirty="0" err="1">
                <a:effectLst/>
                <a:latin typeface="Helvetica Neue" panose="02000503000000020004" pitchFamily="2" charset="0"/>
              </a:rPr>
              <a:t>sólo</a:t>
            </a:r>
            <a:r>
              <a:rPr lang="en-US" dirty="0">
                <a:effectLst/>
                <a:latin typeface="Helvetica Neue" panose="02000503000000020004" pitchFamily="2" charset="0"/>
              </a:rPr>
              <a:t> </a:t>
            </a:r>
            <a:r>
              <a:rPr lang="en-US" dirty="0" err="1">
                <a:effectLst/>
                <a:latin typeface="Helvetica Neue" panose="02000503000000020004" pitchFamily="2" charset="0"/>
              </a:rPr>
              <a:t>siete</a:t>
            </a:r>
            <a:r>
              <a:rPr lang="en-US" dirty="0">
                <a:effectLst/>
                <a:latin typeface="Helvetica Neue" panose="02000503000000020004" pitchFamily="2" charset="0"/>
              </a:rPr>
              <a:t> días </a:t>
            </a:r>
            <a:r>
              <a:rPr lang="en-US" dirty="0" err="1">
                <a:effectLst/>
                <a:latin typeface="Helvetica Neue" panose="02000503000000020004" pitchFamily="2" charset="0"/>
              </a:rPr>
              <a:t>después</a:t>
            </a:r>
            <a:r>
              <a:rPr lang="en-US" dirty="0">
                <a:effectLst/>
                <a:latin typeface="Helvetica Neue" panose="02000503000000020004" pitchFamily="2" charset="0"/>
              </a:rPr>
              <a:t> que </a:t>
            </a:r>
            <a:r>
              <a:rPr lang="en-US" dirty="0" err="1">
                <a:effectLst/>
                <a:latin typeface="Helvetica Neue" panose="02000503000000020004" pitchFamily="2" charset="0"/>
              </a:rPr>
              <a:t>Eloísa</a:t>
            </a:r>
            <a:r>
              <a:rPr lang="en-US" dirty="0">
                <a:effectLst/>
                <a:latin typeface="Helvetica Neue" panose="02000503000000020004" pitchFamily="2" charset="0"/>
              </a:rPr>
              <a:t> Díaz.</a:t>
            </a:r>
          </a:p>
          <a:p>
            <a:pPr algn="just"/>
            <a:br>
              <a:rPr lang="en-US" dirty="0">
                <a:effectLst/>
                <a:latin typeface="Helvetica Neue" panose="02000503000000020004" pitchFamily="2" charset="0"/>
              </a:rPr>
            </a:br>
            <a:endParaRPr lang="en-US" dirty="0">
              <a:effectLst/>
              <a:latin typeface="Helvetica Neue" panose="02000503000000020004" pitchFamily="2" charset="0"/>
            </a:endParaRPr>
          </a:p>
          <a:p>
            <a:pPr algn="just"/>
            <a:r>
              <a:rPr lang="en-US" dirty="0" err="1">
                <a:effectLst/>
                <a:latin typeface="Helvetica Neue" panose="02000503000000020004" pitchFamily="2" charset="0"/>
              </a:rPr>
              <a:t>Luego</a:t>
            </a:r>
            <a:r>
              <a:rPr lang="en-US" dirty="0">
                <a:effectLst/>
                <a:latin typeface="Helvetica Neue" panose="02000503000000020004" pitchFamily="2" charset="0"/>
              </a:rPr>
              <a:t> de </a:t>
            </a:r>
            <a:r>
              <a:rPr lang="en-US" dirty="0" err="1">
                <a:effectLst/>
                <a:latin typeface="Helvetica Neue" panose="02000503000000020004" pitchFamily="2" charset="0"/>
              </a:rPr>
              <a:t>recibir</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título</a:t>
            </a:r>
            <a:r>
              <a:rPr lang="en-US" dirty="0">
                <a:effectLst/>
                <a:latin typeface="Helvetica Neue" panose="02000503000000020004" pitchFamily="2" charset="0"/>
              </a:rPr>
              <a:t> </a:t>
            </a:r>
            <a:r>
              <a:rPr lang="en-US" dirty="0" err="1">
                <a:effectLst/>
                <a:latin typeface="Helvetica Neue" panose="02000503000000020004" pitchFamily="2" charset="0"/>
              </a:rPr>
              <a:t>universitario</a:t>
            </a:r>
            <a:r>
              <a:rPr lang="en-US" dirty="0">
                <a:effectLst/>
                <a:latin typeface="Helvetica Neue" panose="02000503000000020004" pitchFamily="2" charset="0"/>
              </a:rPr>
              <a:t>, </a:t>
            </a:r>
            <a:r>
              <a:rPr lang="en-US" dirty="0" err="1">
                <a:effectLst/>
                <a:latin typeface="Helvetica Neue" panose="02000503000000020004" pitchFamily="2" charset="0"/>
              </a:rPr>
              <a:t>viajó</a:t>
            </a:r>
            <a:r>
              <a:rPr lang="en-US" dirty="0">
                <a:effectLst/>
                <a:latin typeface="Helvetica Neue" panose="02000503000000020004" pitchFamily="2" charset="0"/>
              </a:rPr>
              <a:t> a </a:t>
            </a:r>
            <a:r>
              <a:rPr lang="en-US" dirty="0" err="1">
                <a:effectLst/>
                <a:latin typeface="Helvetica Neue" panose="02000503000000020004" pitchFamily="2" charset="0"/>
              </a:rPr>
              <a:t>especializarse</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ginecología</a:t>
            </a:r>
            <a:r>
              <a:rPr lang="en-US" dirty="0">
                <a:effectLst/>
                <a:latin typeface="Helvetica Neue" panose="02000503000000020004" pitchFamily="2" charset="0"/>
              </a:rPr>
              <a:t> a </a:t>
            </a:r>
            <a:r>
              <a:rPr lang="en-US" dirty="0" err="1">
                <a:effectLst/>
                <a:latin typeface="Helvetica Neue" panose="02000503000000020004" pitchFamily="2" charset="0"/>
              </a:rPr>
              <a:t>Alemania</a:t>
            </a:r>
            <a:r>
              <a:rPr lang="en-US" dirty="0">
                <a:effectLst/>
                <a:latin typeface="Helvetica Neue" panose="02000503000000020004" pitchFamily="2" charset="0"/>
              </a:rPr>
              <a:t> con </a:t>
            </a:r>
            <a:r>
              <a:rPr lang="en-US" dirty="0" err="1">
                <a:effectLst/>
                <a:latin typeface="Helvetica Neue" panose="02000503000000020004" pitchFamily="2" charset="0"/>
              </a:rPr>
              <a:t>una</a:t>
            </a:r>
            <a:r>
              <a:rPr lang="en-US" dirty="0">
                <a:effectLst/>
                <a:latin typeface="Helvetica Neue" panose="02000503000000020004" pitchFamily="2" charset="0"/>
              </a:rPr>
              <a:t> </a:t>
            </a:r>
            <a:r>
              <a:rPr lang="en-US" dirty="0" err="1">
                <a:effectLst/>
                <a:latin typeface="Helvetica Neue" panose="02000503000000020004" pitchFamily="2" charset="0"/>
              </a:rPr>
              <a:t>beca</a:t>
            </a:r>
            <a:r>
              <a:rPr lang="en-US" dirty="0">
                <a:effectLst/>
                <a:latin typeface="Helvetica Neue" panose="02000503000000020004" pitchFamily="2" charset="0"/>
              </a:rPr>
              <a:t> </a:t>
            </a:r>
            <a:r>
              <a:rPr lang="en-US" dirty="0" err="1">
                <a:effectLst/>
                <a:latin typeface="Helvetica Neue" panose="02000503000000020004" pitchFamily="2" charset="0"/>
              </a:rPr>
              <a:t>entregada</a:t>
            </a:r>
            <a:r>
              <a:rPr lang="en-US" dirty="0">
                <a:effectLst/>
                <a:latin typeface="Helvetica Neue" panose="02000503000000020004" pitchFamily="2" charset="0"/>
              </a:rPr>
              <a:t> </a:t>
            </a:r>
            <a:r>
              <a:rPr lang="en-US" dirty="0" err="1">
                <a:effectLst/>
                <a:latin typeface="Helvetica Neue" panose="02000503000000020004" pitchFamily="2" charset="0"/>
              </a:rPr>
              <a:t>por</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Estado de Chile.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país</a:t>
            </a:r>
            <a:r>
              <a:rPr lang="en-US" dirty="0">
                <a:effectLst/>
                <a:latin typeface="Helvetica Neue" panose="02000503000000020004" pitchFamily="2" charset="0"/>
              </a:rPr>
              <a:t> </a:t>
            </a:r>
            <a:r>
              <a:rPr lang="en-US" dirty="0" err="1">
                <a:effectLst/>
                <a:latin typeface="Helvetica Neue" panose="02000503000000020004" pitchFamily="2" charset="0"/>
              </a:rPr>
              <a:t>europeo</a:t>
            </a:r>
            <a:r>
              <a:rPr lang="en-US" dirty="0">
                <a:effectLst/>
                <a:latin typeface="Helvetica Neue" panose="02000503000000020004" pitchFamily="2" charset="0"/>
              </a:rPr>
              <a:t> no era </a:t>
            </a:r>
            <a:r>
              <a:rPr lang="en-US" dirty="0" err="1">
                <a:effectLst/>
                <a:latin typeface="Helvetica Neue" panose="02000503000000020004" pitchFamily="2" charset="0"/>
              </a:rPr>
              <a:t>aceptada</a:t>
            </a:r>
            <a:r>
              <a:rPr lang="en-US" dirty="0">
                <a:effectLst/>
                <a:latin typeface="Helvetica Neue" panose="02000503000000020004" pitchFamily="2" charset="0"/>
              </a:rPr>
              <a:t> la </a:t>
            </a:r>
            <a:r>
              <a:rPr lang="en-US" dirty="0" err="1">
                <a:effectLst/>
                <a:latin typeface="Helvetica Neue" panose="02000503000000020004" pitchFamily="2" charset="0"/>
              </a:rPr>
              <a:t>educación</a:t>
            </a:r>
            <a:r>
              <a:rPr lang="en-US" dirty="0">
                <a:effectLst/>
                <a:latin typeface="Helvetica Neue" panose="02000503000000020004" pitchFamily="2" charset="0"/>
              </a:rPr>
              <a:t> </a:t>
            </a:r>
            <a:r>
              <a:rPr lang="en-US" dirty="0" err="1">
                <a:effectLst/>
                <a:latin typeface="Helvetica Neue" panose="02000503000000020004" pitchFamily="2" charset="0"/>
              </a:rPr>
              <a:t>universitaria</a:t>
            </a:r>
            <a:r>
              <a:rPr lang="en-US" dirty="0">
                <a:effectLst/>
                <a:latin typeface="Helvetica Neue" panose="02000503000000020004" pitchFamily="2" charset="0"/>
              </a:rPr>
              <a:t> para </a:t>
            </a:r>
            <a:r>
              <a:rPr lang="en-US" dirty="0" err="1">
                <a:effectLst/>
                <a:latin typeface="Helvetica Neue" panose="02000503000000020004" pitchFamily="2" charset="0"/>
              </a:rPr>
              <a:t>mujeres</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Medicina</a:t>
            </a:r>
            <a:r>
              <a:rPr lang="en-US" dirty="0">
                <a:effectLst/>
                <a:latin typeface="Helvetica Neue" panose="02000503000000020004" pitchFamily="2" charset="0"/>
              </a:rPr>
              <a:t>, </a:t>
            </a:r>
            <a:r>
              <a:rPr lang="en-US" dirty="0" err="1">
                <a:effectLst/>
                <a:latin typeface="Helvetica Neue" panose="02000503000000020004" pitchFamily="2" charset="0"/>
              </a:rPr>
              <a:t>por</a:t>
            </a:r>
            <a:r>
              <a:rPr lang="en-US" dirty="0">
                <a:effectLst/>
                <a:latin typeface="Helvetica Neue" panose="02000503000000020004" pitchFamily="2" charset="0"/>
              </a:rPr>
              <a:t> lo que se </a:t>
            </a:r>
            <a:r>
              <a:rPr lang="en-US" dirty="0" err="1">
                <a:effectLst/>
                <a:latin typeface="Helvetica Neue" panose="02000503000000020004" pitchFamily="2" charset="0"/>
              </a:rPr>
              <a:t>instaló</a:t>
            </a:r>
            <a:r>
              <a:rPr lang="en-US" dirty="0">
                <a:effectLst/>
                <a:latin typeface="Helvetica Neue" panose="02000503000000020004" pitchFamily="2" charset="0"/>
              </a:rPr>
              <a:t> un </a:t>
            </a:r>
            <a:r>
              <a:rPr lang="en-US" dirty="0" err="1">
                <a:effectLst/>
                <a:latin typeface="Helvetica Neue" panose="02000503000000020004" pitchFamily="2" charset="0"/>
              </a:rPr>
              <a:t>biombo</a:t>
            </a:r>
            <a:r>
              <a:rPr lang="en-US" dirty="0">
                <a:effectLst/>
                <a:latin typeface="Helvetica Neue" panose="02000503000000020004" pitchFamily="2" charset="0"/>
              </a:rPr>
              <a:t> (</a:t>
            </a:r>
            <a:r>
              <a:rPr lang="en-US" b="1" dirty="0">
                <a:effectLst/>
                <a:latin typeface="Helvetica Neue" panose="02000503000000020004" pitchFamily="2" charset="0"/>
              </a:rPr>
              <a:t>screen</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las </a:t>
            </a:r>
            <a:r>
              <a:rPr lang="en-US" dirty="0" err="1">
                <a:effectLst/>
                <a:latin typeface="Helvetica Neue" panose="02000503000000020004" pitchFamily="2" charset="0"/>
              </a:rPr>
              <a:t>salas</a:t>
            </a:r>
            <a:r>
              <a:rPr lang="en-US" dirty="0">
                <a:effectLst/>
                <a:latin typeface="Helvetica Neue" panose="02000503000000020004" pitchFamily="2" charset="0"/>
              </a:rPr>
              <a:t> de </a:t>
            </a:r>
            <a:r>
              <a:rPr lang="en-US" dirty="0" err="1">
                <a:effectLst/>
                <a:latin typeface="Helvetica Neue" panose="02000503000000020004" pitchFamily="2" charset="0"/>
              </a:rPr>
              <a:t>clases</a:t>
            </a:r>
            <a:r>
              <a:rPr lang="en-US" dirty="0">
                <a:effectLst/>
                <a:latin typeface="Helvetica Neue" panose="02000503000000020004" pitchFamily="2" charset="0"/>
              </a:rPr>
              <a:t> para </a:t>
            </a:r>
            <a:r>
              <a:rPr lang="en-US" dirty="0" err="1">
                <a:effectLst/>
                <a:latin typeface="Helvetica Neue" panose="02000503000000020004" pitchFamily="2" charset="0"/>
              </a:rPr>
              <a:t>separarla</a:t>
            </a:r>
            <a:r>
              <a:rPr lang="en-US" dirty="0">
                <a:effectLst/>
                <a:latin typeface="Helvetica Neue" panose="02000503000000020004" pitchFamily="2" charset="0"/>
              </a:rPr>
              <a:t> de </a:t>
            </a:r>
            <a:r>
              <a:rPr lang="en-US" dirty="0" err="1">
                <a:effectLst/>
                <a:latin typeface="Helvetica Neue" panose="02000503000000020004" pitchFamily="2" charset="0"/>
              </a:rPr>
              <a:t>los</a:t>
            </a:r>
            <a:r>
              <a:rPr lang="en-US" dirty="0">
                <a:effectLst/>
                <a:latin typeface="Helvetica Neue" panose="02000503000000020004" pitchFamily="2" charset="0"/>
              </a:rPr>
              <a:t> hombres; </a:t>
            </a:r>
            <a:r>
              <a:rPr lang="en-US" dirty="0" err="1">
                <a:effectLst/>
                <a:latin typeface="Helvetica Neue" panose="02000503000000020004" pitchFamily="2" charset="0"/>
              </a:rPr>
              <a:t>aquí</a:t>
            </a:r>
            <a:r>
              <a:rPr lang="en-US" dirty="0">
                <a:effectLst/>
                <a:latin typeface="Helvetica Neue" panose="02000503000000020004" pitchFamily="2" charset="0"/>
              </a:rPr>
              <a:t> se </a:t>
            </a:r>
            <a:r>
              <a:rPr lang="en-US" dirty="0" err="1">
                <a:effectLst/>
                <a:latin typeface="Helvetica Neue" panose="02000503000000020004" pitchFamily="2" charset="0"/>
              </a:rPr>
              <a:t>transformó</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primer </a:t>
            </a:r>
            <a:r>
              <a:rPr lang="en-US" dirty="0" err="1">
                <a:effectLst/>
                <a:latin typeface="Helvetica Neue" panose="02000503000000020004" pitchFamily="2" charset="0"/>
              </a:rPr>
              <a:t>sudamericano</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ser </a:t>
            </a:r>
            <a:r>
              <a:rPr lang="en-US" dirty="0" err="1">
                <a:effectLst/>
                <a:latin typeface="Helvetica Neue" panose="02000503000000020004" pitchFamily="2" charset="0"/>
              </a:rPr>
              <a:t>aceptado</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la Academia de </a:t>
            </a:r>
            <a:r>
              <a:rPr lang="en-US" dirty="0" err="1">
                <a:effectLst/>
                <a:latin typeface="Helvetica Neue" panose="02000503000000020004" pitchFamily="2" charset="0"/>
              </a:rPr>
              <a:t>Medicina</a:t>
            </a:r>
            <a:r>
              <a:rPr lang="en-US" dirty="0">
                <a:effectLst/>
                <a:latin typeface="Helvetica Neue" panose="02000503000000020004" pitchFamily="2" charset="0"/>
              </a:rPr>
              <a:t> de </a:t>
            </a:r>
            <a:r>
              <a:rPr lang="en-US" dirty="0" err="1">
                <a:effectLst/>
                <a:latin typeface="Helvetica Neue" panose="02000503000000020004" pitchFamily="2" charset="0"/>
              </a:rPr>
              <a:t>Berlín</a:t>
            </a:r>
            <a:r>
              <a:rPr lang="en-US" dirty="0">
                <a:effectLst/>
                <a:latin typeface="Helvetica Neue" panose="02000503000000020004" pitchFamily="2" charset="0"/>
              </a:rPr>
              <a:t>, y la </a:t>
            </a:r>
            <a:r>
              <a:rPr lang="en-US" dirty="0" err="1">
                <a:effectLst/>
                <a:latin typeface="Helvetica Neue" panose="02000503000000020004" pitchFamily="2" charset="0"/>
              </a:rPr>
              <a:t>primera</a:t>
            </a:r>
            <a:r>
              <a:rPr lang="en-US" dirty="0">
                <a:effectLst/>
                <a:latin typeface="Helvetica Neue" panose="02000503000000020004" pitchFamily="2" charset="0"/>
              </a:rPr>
              <a:t> </a:t>
            </a:r>
            <a:r>
              <a:rPr lang="en-US" dirty="0" err="1">
                <a:effectLst/>
                <a:latin typeface="Helvetica Neue" panose="02000503000000020004" pitchFamily="2" charset="0"/>
              </a:rPr>
              <a:t>mujer</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estudiar</a:t>
            </a:r>
            <a:r>
              <a:rPr lang="en-US" dirty="0">
                <a:effectLst/>
                <a:latin typeface="Helvetica Neue" panose="02000503000000020004" pitchFamily="2" charset="0"/>
              </a:rPr>
              <a:t> </a:t>
            </a:r>
            <a:r>
              <a:rPr lang="en-US" dirty="0" err="1">
                <a:effectLst/>
                <a:latin typeface="Helvetica Neue" panose="02000503000000020004" pitchFamily="2" charset="0"/>
              </a:rPr>
              <a:t>una</a:t>
            </a:r>
            <a:r>
              <a:rPr lang="en-US" dirty="0">
                <a:effectLst/>
                <a:latin typeface="Helvetica Neue" panose="02000503000000020004" pitchFamily="2" charset="0"/>
              </a:rPr>
              <a:t> </a:t>
            </a:r>
            <a:r>
              <a:rPr lang="en-US" dirty="0" err="1">
                <a:effectLst/>
                <a:latin typeface="Helvetica Neue" panose="02000503000000020004" pitchFamily="2" charset="0"/>
              </a:rPr>
              <a:t>carrera</a:t>
            </a:r>
            <a:r>
              <a:rPr lang="en-US" dirty="0">
                <a:effectLst/>
                <a:latin typeface="Helvetica Neue" panose="02000503000000020004" pitchFamily="2" charset="0"/>
              </a:rPr>
              <a:t> </a:t>
            </a:r>
            <a:r>
              <a:rPr lang="en-US" dirty="0" err="1">
                <a:effectLst/>
                <a:latin typeface="Helvetica Neue" panose="02000503000000020004" pitchFamily="2" charset="0"/>
              </a:rPr>
              <a:t>asociada</a:t>
            </a:r>
            <a:r>
              <a:rPr lang="en-US" dirty="0">
                <a:effectLst/>
                <a:latin typeface="Helvetica Neue" panose="02000503000000020004" pitchFamily="2" charset="0"/>
              </a:rPr>
              <a:t> a </a:t>
            </a:r>
            <a:r>
              <a:rPr lang="en-US" dirty="0" err="1">
                <a:effectLst/>
                <a:latin typeface="Helvetica Neue" panose="02000503000000020004" pitchFamily="2" charset="0"/>
              </a:rPr>
              <a:t>esta</a:t>
            </a:r>
            <a:r>
              <a:rPr lang="en-US" dirty="0">
                <a:effectLst/>
                <a:latin typeface="Helvetica Neue" panose="02000503000000020004" pitchFamily="2" charset="0"/>
              </a:rPr>
              <a:t> </a:t>
            </a:r>
            <a:r>
              <a:rPr lang="en-US" dirty="0" err="1">
                <a:effectLst/>
                <a:latin typeface="Helvetica Neue" panose="02000503000000020004" pitchFamily="2" charset="0"/>
              </a:rPr>
              <a:t>disciplina</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la Universidad de </a:t>
            </a:r>
            <a:r>
              <a:rPr lang="en-US" dirty="0" err="1">
                <a:effectLst/>
                <a:latin typeface="Helvetica Neue" panose="02000503000000020004" pitchFamily="2" charset="0"/>
              </a:rPr>
              <a:t>Berlín</a:t>
            </a:r>
            <a:r>
              <a:rPr lang="en-US" dirty="0">
                <a:effectLst/>
                <a:latin typeface="Helvetica Neue" panose="02000503000000020004" pitchFamily="2" charset="0"/>
              </a:rPr>
              <a:t>. De </a:t>
            </a:r>
            <a:r>
              <a:rPr lang="en-US" dirty="0" err="1">
                <a:effectLst/>
                <a:latin typeface="Helvetica Neue" panose="02000503000000020004" pitchFamily="2" charset="0"/>
              </a:rPr>
              <a:t>hecho</a:t>
            </a:r>
            <a:r>
              <a:rPr lang="en-US" dirty="0">
                <a:effectLst/>
                <a:latin typeface="Helvetica Neue" panose="02000503000000020004" pitchFamily="2" charset="0"/>
              </a:rPr>
              <a:t>, </a:t>
            </a:r>
            <a:r>
              <a:rPr lang="en-US" dirty="0" err="1">
                <a:effectLst/>
                <a:latin typeface="Helvetica Neue" panose="02000503000000020004" pitchFamily="2" charset="0"/>
              </a:rPr>
              <a:t>obligó</a:t>
            </a:r>
            <a:r>
              <a:rPr lang="en-US" dirty="0">
                <a:effectLst/>
                <a:latin typeface="Helvetica Neue" panose="02000503000000020004" pitchFamily="2" charset="0"/>
              </a:rPr>
              <a:t> a un </a:t>
            </a:r>
            <a:r>
              <a:rPr lang="en-US" dirty="0" err="1">
                <a:effectLst/>
                <a:latin typeface="Helvetica Neue" panose="02000503000000020004" pitchFamily="2" charset="0"/>
              </a:rPr>
              <a:t>cambio</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su</a:t>
            </a:r>
            <a:r>
              <a:rPr lang="en-US" dirty="0">
                <a:effectLst/>
                <a:latin typeface="Helvetica Neue" panose="02000503000000020004" pitchFamily="2" charset="0"/>
              </a:rPr>
              <a:t> </a:t>
            </a:r>
            <a:r>
              <a:rPr lang="en-US" dirty="0" err="1">
                <a:effectLst/>
                <a:latin typeface="Helvetica Neue" panose="02000503000000020004" pitchFamily="2" charset="0"/>
              </a:rPr>
              <a:t>reglamento</a:t>
            </a:r>
            <a:r>
              <a:rPr lang="en-US" dirty="0">
                <a:effectLst/>
                <a:latin typeface="Helvetica Neue" panose="02000503000000020004" pitchFamily="2" charset="0"/>
              </a:rPr>
              <a:t> para que </a:t>
            </a:r>
            <a:r>
              <a:rPr lang="en-US" dirty="0" err="1">
                <a:effectLst/>
                <a:latin typeface="Helvetica Neue" panose="02000503000000020004" pitchFamily="2" charset="0"/>
              </a:rPr>
              <a:t>una</a:t>
            </a:r>
            <a:r>
              <a:rPr lang="en-US" dirty="0">
                <a:effectLst/>
                <a:latin typeface="Helvetica Neue" panose="02000503000000020004" pitchFamily="2" charset="0"/>
              </a:rPr>
              <a:t> </a:t>
            </a:r>
            <a:r>
              <a:rPr lang="en-US" dirty="0" err="1">
                <a:effectLst/>
                <a:latin typeface="Helvetica Neue" panose="02000503000000020004" pitchFamily="2" charset="0"/>
              </a:rPr>
              <a:t>mujer</a:t>
            </a:r>
            <a:r>
              <a:rPr lang="en-US" dirty="0">
                <a:effectLst/>
                <a:latin typeface="Helvetica Neue" panose="02000503000000020004" pitchFamily="2" charset="0"/>
              </a:rPr>
              <a:t> </a:t>
            </a:r>
            <a:r>
              <a:rPr lang="en-US" dirty="0" err="1">
                <a:effectLst/>
                <a:latin typeface="Helvetica Neue" panose="02000503000000020004" pitchFamily="2" charset="0"/>
              </a:rPr>
              <a:t>pudiera</a:t>
            </a:r>
            <a:r>
              <a:rPr lang="en-US" dirty="0">
                <a:effectLst/>
                <a:latin typeface="Helvetica Neue" panose="02000503000000020004" pitchFamily="2" charset="0"/>
              </a:rPr>
              <a:t> </a:t>
            </a:r>
            <a:r>
              <a:rPr lang="en-US" dirty="0" err="1">
                <a:effectLst/>
                <a:latin typeface="Helvetica Neue" panose="02000503000000020004" pitchFamily="2" charset="0"/>
              </a:rPr>
              <a:t>ingresar</a:t>
            </a:r>
            <a:r>
              <a:rPr lang="en-US" dirty="0">
                <a:effectLst/>
                <a:latin typeface="Helvetica Neue" panose="02000503000000020004" pitchFamily="2" charset="0"/>
              </a:rPr>
              <a:t> a sus aulas a </a:t>
            </a:r>
            <a:r>
              <a:rPr lang="en-US" dirty="0" err="1">
                <a:effectLst/>
                <a:latin typeface="Helvetica Neue" panose="02000503000000020004" pitchFamily="2" charset="0"/>
              </a:rPr>
              <a:t>estudiar</a:t>
            </a:r>
            <a:r>
              <a:rPr lang="en-US" dirty="0">
                <a:effectLst/>
                <a:latin typeface="Helvetica Neue" panose="02000503000000020004" pitchFamily="2" charset="0"/>
              </a:rPr>
              <a:t> </a:t>
            </a:r>
            <a:r>
              <a:rPr lang="en-US" dirty="0" err="1">
                <a:effectLst/>
                <a:latin typeface="Helvetica Neue" panose="02000503000000020004" pitchFamily="2" charset="0"/>
              </a:rPr>
              <a:t>esta</a:t>
            </a:r>
            <a:r>
              <a:rPr lang="en-US" dirty="0">
                <a:effectLst/>
                <a:latin typeface="Helvetica Neue" panose="02000503000000020004" pitchFamily="2" charset="0"/>
              </a:rPr>
              <a:t> </a:t>
            </a:r>
            <a:r>
              <a:rPr lang="en-US" dirty="0" err="1">
                <a:effectLst/>
                <a:latin typeface="Helvetica Neue" panose="02000503000000020004" pitchFamily="2" charset="0"/>
              </a:rPr>
              <a:t>carrera</a:t>
            </a:r>
            <a:r>
              <a:rPr lang="en-US" dirty="0">
                <a:effectLst/>
                <a:latin typeface="Helvetica Neue" panose="02000503000000020004" pitchFamily="2" charset="0"/>
              </a:rPr>
              <a:t>. se </a:t>
            </a:r>
            <a:r>
              <a:rPr lang="en-US" dirty="0" err="1">
                <a:effectLst/>
                <a:latin typeface="Helvetica Neue" panose="02000503000000020004" pitchFamily="2" charset="0"/>
              </a:rPr>
              <a:t>especializó</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ginecología</a:t>
            </a:r>
            <a:r>
              <a:rPr lang="en-US" dirty="0">
                <a:effectLst/>
                <a:latin typeface="Helvetica Neue" panose="02000503000000020004" pitchFamily="2" charset="0"/>
              </a:rPr>
              <a:t>, </a:t>
            </a:r>
            <a:r>
              <a:rPr lang="en-US" dirty="0" err="1">
                <a:effectLst/>
                <a:latin typeface="Helvetica Neue" panose="02000503000000020004" pitchFamily="2" charset="0"/>
              </a:rPr>
              <a:t>materia</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la </a:t>
            </a:r>
            <a:r>
              <a:rPr lang="en-US" dirty="0" err="1">
                <a:effectLst/>
                <a:latin typeface="Helvetica Neue" panose="02000503000000020004" pitchFamily="2" charset="0"/>
              </a:rPr>
              <a:t>cual</a:t>
            </a:r>
            <a:r>
              <a:rPr lang="en-US" dirty="0">
                <a:effectLst/>
                <a:latin typeface="Helvetica Neue" panose="02000503000000020004" pitchFamily="2" charset="0"/>
              </a:rPr>
              <a:t> </a:t>
            </a:r>
            <a:r>
              <a:rPr lang="en-US" dirty="0" err="1">
                <a:effectLst/>
                <a:latin typeface="Helvetica Neue" panose="02000503000000020004" pitchFamily="2" charset="0"/>
              </a:rPr>
              <a:t>destaca</a:t>
            </a:r>
            <a:r>
              <a:rPr lang="en-US" dirty="0">
                <a:effectLst/>
                <a:latin typeface="Helvetica Neue" panose="02000503000000020004" pitchFamily="2" charset="0"/>
              </a:rPr>
              <a:t> </a:t>
            </a:r>
            <a:r>
              <a:rPr lang="en-US" dirty="0" err="1">
                <a:effectLst/>
                <a:latin typeface="Helvetica Neue" panose="02000503000000020004" pitchFamily="2" charset="0"/>
              </a:rPr>
              <a:t>su</a:t>
            </a:r>
            <a:r>
              <a:rPr lang="en-US" dirty="0">
                <a:effectLst/>
                <a:latin typeface="Helvetica Neue" panose="02000503000000020004" pitchFamily="2" charset="0"/>
              </a:rPr>
              <a:t> </a:t>
            </a:r>
            <a:r>
              <a:rPr lang="en-US" dirty="0" err="1">
                <a:effectLst/>
                <a:latin typeface="Helvetica Neue" panose="02000503000000020004" pitchFamily="2" charset="0"/>
              </a:rPr>
              <a:t>obra</a:t>
            </a:r>
            <a:r>
              <a:rPr lang="en-US" dirty="0">
                <a:effectLst/>
                <a:latin typeface="Helvetica Neue" panose="02000503000000020004" pitchFamily="2" charset="0"/>
              </a:rPr>
              <a:t> </a:t>
            </a:r>
            <a:r>
              <a:rPr lang="en-US" dirty="0" err="1">
                <a:effectLst/>
                <a:latin typeface="Helvetica Neue" panose="02000503000000020004" pitchFamily="2" charset="0"/>
              </a:rPr>
              <a:t>Compendio</a:t>
            </a:r>
            <a:r>
              <a:rPr lang="en-US" dirty="0">
                <a:effectLst/>
                <a:latin typeface="Helvetica Neue" panose="02000503000000020004" pitchFamily="2" charset="0"/>
              </a:rPr>
              <a:t> de </a:t>
            </a:r>
            <a:r>
              <a:rPr lang="en-US" dirty="0" err="1">
                <a:effectLst/>
                <a:latin typeface="Helvetica Neue" panose="02000503000000020004" pitchFamily="2" charset="0"/>
              </a:rPr>
              <a:t>Ginecología</a:t>
            </a:r>
            <a:r>
              <a:rPr lang="en-US" dirty="0">
                <a:effectLst/>
                <a:latin typeface="Helvetica Neue" panose="02000503000000020004" pitchFamily="2" charset="0"/>
              </a:rPr>
              <a:t> y la </a:t>
            </a:r>
            <a:r>
              <a:rPr lang="en-US" dirty="0" err="1">
                <a:effectLst/>
                <a:latin typeface="Helvetica Neue" panose="02000503000000020004" pitchFamily="2" charset="0"/>
              </a:rPr>
              <a:t>puericultura</a:t>
            </a:r>
            <a:r>
              <a:rPr lang="en-US" dirty="0">
                <a:effectLst/>
                <a:latin typeface="Helvetica Neue" panose="02000503000000020004" pitchFamily="2" charset="0"/>
              </a:rPr>
              <a:t>, a </a:t>
            </a:r>
            <a:r>
              <a:rPr lang="en-US" dirty="0" err="1">
                <a:effectLst/>
                <a:latin typeface="Helvetica Neue" panose="02000503000000020004" pitchFamily="2" charset="0"/>
              </a:rPr>
              <a:t>través</a:t>
            </a:r>
            <a:r>
              <a:rPr lang="en-US" dirty="0">
                <a:effectLst/>
                <a:latin typeface="Helvetica Neue" panose="02000503000000020004" pitchFamily="2" charset="0"/>
              </a:rPr>
              <a:t> de </a:t>
            </a:r>
            <a:r>
              <a:rPr lang="en-US" dirty="0" err="1">
                <a:effectLst/>
                <a:latin typeface="Helvetica Neue" panose="02000503000000020004" pitchFamily="2" charset="0"/>
              </a:rPr>
              <a:t>conferencias</a:t>
            </a:r>
            <a:r>
              <a:rPr lang="en-US" dirty="0">
                <a:effectLst/>
                <a:latin typeface="Helvetica Neue" panose="02000503000000020004" pitchFamily="2" charset="0"/>
              </a:rPr>
              <a:t> y </a:t>
            </a:r>
            <a:r>
              <a:rPr lang="en-US" dirty="0" err="1">
                <a:effectLst/>
                <a:latin typeface="Helvetica Neue" panose="02000503000000020004" pitchFamily="2" charset="0"/>
              </a:rPr>
              <a:t>elaboración</a:t>
            </a:r>
            <a:r>
              <a:rPr lang="en-US" dirty="0">
                <a:effectLst/>
                <a:latin typeface="Helvetica Neue" panose="02000503000000020004" pitchFamily="2" charset="0"/>
              </a:rPr>
              <a:t> de </a:t>
            </a:r>
            <a:r>
              <a:rPr lang="en-US" dirty="0" err="1">
                <a:effectLst/>
                <a:latin typeface="Helvetica Neue" panose="02000503000000020004" pitchFamily="2" charset="0"/>
              </a:rPr>
              <a:t>manuales</a:t>
            </a:r>
            <a:r>
              <a:rPr lang="en-US" dirty="0">
                <a:effectLst/>
                <a:latin typeface="Helvetica Neue" panose="02000503000000020004" pitchFamily="2" charset="0"/>
              </a:rPr>
              <a:t>.</a:t>
            </a:r>
          </a:p>
          <a:p>
            <a:br>
              <a:rPr lang="en-US" dirty="0">
                <a:solidFill>
                  <a:srgbClr val="DCA10D"/>
                </a:solidFill>
                <a:effectLst/>
                <a:latin typeface="Helvetica Neue" panose="02000503000000020004" pitchFamily="2" charset="0"/>
              </a:rPr>
            </a:br>
            <a:endParaRPr lang="en-US" dirty="0">
              <a:solidFill>
                <a:srgbClr val="DCA10D"/>
              </a:solidFill>
              <a:effectLst/>
              <a:latin typeface="Helvetica Neue" panose="02000503000000020004" pitchFamily="2" charset="0"/>
            </a:endParaRPr>
          </a:p>
          <a:p>
            <a:r>
              <a:rPr lang="en-US" dirty="0">
                <a:solidFill>
                  <a:srgbClr val="DCA10D"/>
                </a:solidFill>
                <a:effectLst/>
                <a:latin typeface="Helvetica Neue" panose="02000503000000020004" pitchFamily="2" charset="0"/>
                <a:hlinkClick r:id="rId5"/>
              </a:rPr>
              <a:t>http://www.memoriachilena.cl/602/w3-article-96244.html</a:t>
            </a:r>
            <a:endParaRPr lang="en-US" dirty="0">
              <a:solidFill>
                <a:srgbClr val="DCA10D"/>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9480019-D435-4A57-AB90-16651FA619E7}" type="slidenum">
              <a:rPr lang="zh-TW" altLang="en-US" smtClean="0"/>
              <a:pPr/>
              <a:t>53</a:t>
            </a:fld>
            <a:endParaRPr lang="en-US" altLang="zh-TW"/>
          </a:p>
        </p:txBody>
      </p:sp>
    </p:spTree>
    <p:extLst>
      <p:ext uri="{BB962C8B-B14F-4D97-AF65-F5344CB8AC3E}">
        <p14:creationId xmlns:p14="http://schemas.microsoft.com/office/powerpoint/2010/main" val="597219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Arial" pitchFamily="34" charset="0"/>
                <a:ea typeface="+mn-ea"/>
                <a:cs typeface="Arial" pitchFamily="34" charset="0"/>
              </a:rPr>
              <a:t>Australia: pioneer in the design and implementation of a national income contingent loan scheme; Australia was identified in the 2018 Lumina study as one of the world leaders in terms of comprehensive equity policies.</a:t>
            </a:r>
          </a:p>
          <a:p>
            <a:pPr lvl="0"/>
            <a:r>
              <a:rPr lang="en-US" sz="1200" kern="1200" dirty="0">
                <a:solidFill>
                  <a:schemeClr val="tx1"/>
                </a:solidFill>
                <a:effectLst/>
                <a:latin typeface="Arial" pitchFamily="34" charset="0"/>
                <a:ea typeface="+mn-ea"/>
                <a:cs typeface="Arial" pitchFamily="34" charset="0"/>
              </a:rPr>
              <a:t>Austria: generous social policies; one of the few Western European countries that experimented with tuition fees for a few years in the last decade.</a:t>
            </a:r>
          </a:p>
          <a:p>
            <a:pPr lvl="0"/>
            <a:r>
              <a:rPr lang="en-US" sz="1200" kern="1200" dirty="0">
                <a:solidFill>
                  <a:schemeClr val="tx1"/>
                </a:solidFill>
                <a:effectLst/>
                <a:latin typeface="Arial" pitchFamily="34" charset="0"/>
                <a:ea typeface="+mn-ea"/>
                <a:cs typeface="Arial" pitchFamily="34" charset="0"/>
              </a:rPr>
              <a:t>Colombia: pioneer in the establishment of the first student loan agency in the world; long-standing tradition of equity promotion policies at the national and regional levels.</a:t>
            </a:r>
          </a:p>
          <a:p>
            <a:pPr lvl="0"/>
            <a:r>
              <a:rPr lang="en-US" sz="1200" kern="1200" dirty="0">
                <a:solidFill>
                  <a:schemeClr val="tx1"/>
                </a:solidFill>
                <a:effectLst/>
                <a:latin typeface="Arial" pitchFamily="34" charset="0"/>
                <a:ea typeface="+mn-ea"/>
                <a:cs typeface="Arial" pitchFamily="34" charset="0"/>
              </a:rPr>
              <a:t>South Africa: comprehensive efforts to eradicate the adverse legacy of the apartheid regime; recently pioneer in introducing a targeted free tuition approach.</a:t>
            </a:r>
          </a:p>
          <a:p>
            <a:pPr lvl="0"/>
            <a:r>
              <a:rPr lang="en-US" sz="1200" kern="1200" dirty="0">
                <a:solidFill>
                  <a:schemeClr val="tx1"/>
                </a:solidFill>
                <a:effectLst/>
                <a:latin typeface="Arial" pitchFamily="34" charset="0"/>
                <a:ea typeface="+mn-ea"/>
                <a:cs typeface="Arial" pitchFamily="34" charset="0"/>
              </a:rPr>
              <a:t>Vietnam: one of the few socialist countries with universal tuition fees in its public universities; affirmative action policies to support students from ethnic minorities.</a:t>
            </a:r>
          </a:p>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54</a:t>
            </a:fld>
            <a:endParaRPr lang="en-US"/>
          </a:p>
        </p:txBody>
      </p:sp>
    </p:spTree>
    <p:extLst>
      <p:ext uri="{BB962C8B-B14F-4D97-AF65-F5344CB8AC3E}">
        <p14:creationId xmlns:p14="http://schemas.microsoft.com/office/powerpoint/2010/main" val="1382357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55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76 impact studies</a:t>
            </a:r>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57</a:t>
            </a:fld>
            <a:endParaRPr lang="en-US"/>
          </a:p>
        </p:txBody>
      </p:sp>
    </p:spTree>
    <p:extLst>
      <p:ext uri="{BB962C8B-B14F-4D97-AF65-F5344CB8AC3E}">
        <p14:creationId xmlns:p14="http://schemas.microsoft.com/office/powerpoint/2010/main" val="1401831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58</a:t>
            </a:fld>
            <a:endParaRPr lang="en-US"/>
          </a:p>
        </p:txBody>
      </p:sp>
    </p:spTree>
    <p:extLst>
      <p:ext uri="{BB962C8B-B14F-4D97-AF65-F5344CB8AC3E}">
        <p14:creationId xmlns:p14="http://schemas.microsoft.com/office/powerpoint/2010/main" val="1120927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FD1460DD-EA12-438B-87DE-3C8139579E1A}" type="slidenum">
              <a:rPr lang="en-US" smtClean="0"/>
              <a:pPr/>
              <a:t>59</a:t>
            </a:fld>
            <a:endParaRPr lang="en-US"/>
          </a:p>
        </p:txBody>
      </p:sp>
      <p:sp>
        <p:nvSpPr>
          <p:cNvPr id="172035" name="Rectangle 2"/>
          <p:cNvSpPr>
            <a:spLocks noGrp="1" noRot="1" noChangeAspect="1" noChangeArrowheads="1" noTextEdit="1"/>
          </p:cNvSpPr>
          <p:nvPr>
            <p:ph type="sldImg"/>
          </p:nvPr>
        </p:nvSpPr>
        <p:spPr>
          <a:xfrm>
            <a:off x="1182688" y="698500"/>
            <a:ext cx="4645025" cy="3484563"/>
          </a:xfrm>
          <a:ln/>
        </p:spPr>
      </p:sp>
      <p:sp>
        <p:nvSpPr>
          <p:cNvPr id="172036" name="Rectangle 3"/>
          <p:cNvSpPr>
            <a:spLocks noGrp="1" noChangeArrowheads="1"/>
          </p:cNvSpPr>
          <p:nvPr>
            <p:ph type="body" idx="1"/>
          </p:nvPr>
        </p:nvSpPr>
        <p:spPr>
          <a:xfrm>
            <a:off x="935038" y="4416425"/>
            <a:ext cx="5140325" cy="4183063"/>
          </a:xfrm>
          <a:noFill/>
          <a:ln/>
        </p:spPr>
        <p:txBody>
          <a:bodyPr lIns="93168" tIns="46584" rIns="93168" bIns="46584"/>
          <a:lstStyle/>
          <a:p>
            <a:pPr eaLnBrk="1" hangingPunct="1"/>
            <a:endParaRPr lang="en-US"/>
          </a:p>
        </p:txBody>
      </p:sp>
    </p:spTree>
    <p:extLst>
      <p:ext uri="{BB962C8B-B14F-4D97-AF65-F5344CB8AC3E}">
        <p14:creationId xmlns:p14="http://schemas.microsoft.com/office/powerpoint/2010/main" val="810600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educational model: innovative teaching and learning / blended / assessment</a:t>
            </a:r>
          </a:p>
          <a:p>
            <a:endParaRPr lang="en-US" dirty="0"/>
          </a:p>
          <a:p>
            <a:r>
              <a:rPr lang="en-US" dirty="0"/>
              <a:t>Collaborative: open education, open science and open publications</a:t>
            </a:r>
          </a:p>
          <a:p>
            <a:endParaRPr lang="en-US" dirty="0"/>
          </a:p>
          <a:p>
            <a:r>
              <a:rPr lang="en-US" dirty="0"/>
              <a:t>Business model that is shock resistant</a:t>
            </a:r>
          </a:p>
          <a:p>
            <a:endParaRPr lang="en-US" dirty="0"/>
          </a:p>
          <a:p>
            <a:r>
              <a:rPr lang="en-US" dirty="0"/>
              <a:t>Seneca quote</a:t>
            </a:r>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61</a:t>
            </a:fld>
            <a:endParaRPr lang="en-US" altLang="zh-TW"/>
          </a:p>
        </p:txBody>
      </p:sp>
    </p:spTree>
    <p:extLst>
      <p:ext uri="{BB962C8B-B14F-4D97-AF65-F5344CB8AC3E}">
        <p14:creationId xmlns:p14="http://schemas.microsoft.com/office/powerpoint/2010/main" val="110588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a:solidFill>
                <a:schemeClr val="tx1"/>
              </a:solidFill>
              <a:latin typeface="Arial" pitchFamily="34" charset="0"/>
              <a:ea typeface="+mn-ea"/>
              <a:cs typeface="Arial" pitchFamily="34" charset="0"/>
            </a:endParaRPr>
          </a:p>
          <a:p>
            <a:r>
              <a:rPr lang="en-US" sz="1200" kern="1200" baseline="0" dirty="0">
                <a:solidFill>
                  <a:schemeClr val="tx1"/>
                </a:solidFill>
                <a:latin typeface="Arial" pitchFamily="34" charset="0"/>
                <a:ea typeface="+mn-ea"/>
                <a:cs typeface="Arial" pitchFamily="34" charset="0"/>
              </a:rPr>
              <a:t> </a:t>
            </a:r>
          </a:p>
          <a:p>
            <a:r>
              <a:rPr lang="en-US" sz="1200" b="1" kern="1200" baseline="0" dirty="0">
                <a:solidFill>
                  <a:schemeClr val="tx1"/>
                </a:solidFill>
                <a:latin typeface="Arial" pitchFamily="34" charset="0"/>
                <a:ea typeface="+mn-ea"/>
                <a:cs typeface="Arial" pitchFamily="34" charset="0"/>
              </a:rPr>
              <a:t>European countries are losing hundreds of millions of Euros annually in productivity and in fiscal contributions to the governments. </a:t>
            </a:r>
          </a:p>
          <a:p>
            <a:endParaRPr lang="en-US" sz="1200" kern="1200" baseline="0" dirty="0">
              <a:solidFill>
                <a:schemeClr val="tx1"/>
              </a:solidFill>
              <a:latin typeface="Arial" pitchFamily="34" charset="0"/>
              <a:ea typeface="+mn-ea"/>
              <a:cs typeface="Arial" pitchFamily="34" charset="0"/>
            </a:endParaRPr>
          </a:p>
          <a:p>
            <a:r>
              <a:rPr lang="en-US" sz="1200" kern="1200" baseline="0" dirty="0">
                <a:solidFill>
                  <a:schemeClr val="tx1"/>
                </a:solidFill>
                <a:latin typeface="Arial" pitchFamily="34" charset="0"/>
                <a:ea typeface="+mn-ea"/>
                <a:cs typeface="Arial" pitchFamily="34" charset="0"/>
              </a:rPr>
              <a:t>o </a:t>
            </a:r>
            <a:r>
              <a:rPr lang="en-US" sz="1200" b="1" kern="1200" baseline="0" dirty="0">
                <a:solidFill>
                  <a:schemeClr val="tx1"/>
                </a:solidFill>
                <a:latin typeface="Arial" pitchFamily="34" charset="0"/>
                <a:ea typeface="+mn-ea"/>
                <a:cs typeface="Arial" pitchFamily="34" charset="0"/>
              </a:rPr>
              <a:t>Lower bound estimates of annual productivity losses range from 231 million Euro in Serbia, 367 million Euro in the Czech Republic, 526 million Euro in Bulgaria, to 887 million Euro in Romania. </a:t>
            </a:r>
          </a:p>
          <a:p>
            <a:endParaRPr lang="en-US" sz="1200" kern="1200" baseline="0" dirty="0">
              <a:solidFill>
                <a:schemeClr val="tx1"/>
              </a:solidFill>
              <a:latin typeface="Arial" pitchFamily="34" charset="0"/>
              <a:ea typeface="+mn-ea"/>
              <a:cs typeface="Arial" pitchFamily="34" charset="0"/>
            </a:endParaRPr>
          </a:p>
          <a:p>
            <a:r>
              <a:rPr lang="en-US" sz="1200" kern="1200" baseline="0" dirty="0">
                <a:solidFill>
                  <a:schemeClr val="tx1"/>
                </a:solidFill>
                <a:latin typeface="Arial" pitchFamily="34" charset="0"/>
                <a:ea typeface="+mn-ea"/>
                <a:cs typeface="Arial" pitchFamily="34" charset="0"/>
              </a:rPr>
              <a:t>o </a:t>
            </a:r>
            <a:r>
              <a:rPr lang="en-US" sz="1200" b="1" kern="1200" baseline="0" dirty="0">
                <a:solidFill>
                  <a:schemeClr val="tx1"/>
                </a:solidFill>
                <a:latin typeface="Arial" pitchFamily="34" charset="0"/>
                <a:ea typeface="+mn-ea"/>
                <a:cs typeface="Arial" pitchFamily="34" charset="0"/>
              </a:rPr>
              <a:t>Lower bound annual fiscal losses range from 58 million Euro in Serbia, 202 million Euro in Romania, 233 million Euro in the Czech Republic, and 370 million Euros in Bulgaria. </a:t>
            </a:r>
          </a:p>
          <a:p>
            <a:endParaRPr lang="en-US" sz="1200" kern="1200" baseline="0" dirty="0">
              <a:solidFill>
                <a:schemeClr val="tx1"/>
              </a:solidFill>
              <a:latin typeface="Arial" pitchFamily="34" charset="0"/>
              <a:ea typeface="+mn-ea"/>
              <a:cs typeface="Arial" pitchFamily="34" charset="0"/>
            </a:endParaRPr>
          </a:p>
          <a:p>
            <a:r>
              <a:rPr lang="en-US" sz="1200" kern="1200" baseline="0" dirty="0">
                <a:solidFill>
                  <a:schemeClr val="tx1"/>
                </a:solidFill>
                <a:latin typeface="Arial" pitchFamily="34" charset="0"/>
                <a:ea typeface="+mn-ea"/>
                <a:cs typeface="Arial" pitchFamily="34" charset="0"/>
              </a:rPr>
              <a:t>o Using other Roma population estimates (UNDP, 2006), the economic losses for the four countries combined are as much as 5.7 billion Euros annually, and the fiscal losses 2 billion Euros annually. </a:t>
            </a:r>
          </a:p>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s-ES_tradnl" i="1" dirty="0" err="1"/>
              <a:t>Clennon</a:t>
            </a:r>
            <a:r>
              <a:rPr lang="es-ES_tradnl" i="1" dirty="0"/>
              <a:t> King, un estudiante negro que se postuló para la Universidad de Mississippi en 1958, fue internado a la fuerza en un manicomio. El presidente de la Corte dictaminó que una persona negra seguramente debe estar loca para pensar que podría ser admitida en la Universidad de Mississippi.</a:t>
            </a:r>
            <a:endParaRPr lang="es-ES_tradnl" dirty="0"/>
          </a:p>
          <a:p>
            <a:endParaRPr lang="en-US" dirty="0"/>
          </a:p>
        </p:txBody>
      </p:sp>
      <p:sp>
        <p:nvSpPr>
          <p:cNvPr id="4" name="Slide Number Placeholder 3"/>
          <p:cNvSpPr>
            <a:spLocks noGrp="1"/>
          </p:cNvSpPr>
          <p:nvPr>
            <p:ph type="sldNum" sz="quarter" idx="5"/>
          </p:nvPr>
        </p:nvSpPr>
        <p:spPr/>
        <p:txBody>
          <a:bodyPr/>
          <a:lstStyle/>
          <a:p>
            <a:fld id="{79480019-D435-4A57-AB90-16651FA619E7}" type="slidenum">
              <a:rPr lang="zh-TW" altLang="en-US" smtClean="0"/>
              <a:pPr/>
              <a:t>5</a:t>
            </a:fld>
            <a:endParaRPr lang="en-US" altLang="zh-TW"/>
          </a:p>
        </p:txBody>
      </p:sp>
    </p:spTree>
    <p:extLst>
      <p:ext uri="{BB962C8B-B14F-4D97-AF65-F5344CB8AC3E}">
        <p14:creationId xmlns:p14="http://schemas.microsoft.com/office/powerpoint/2010/main" val="3546356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a:solidFill>
                <a:schemeClr val="tx1"/>
              </a:solidFill>
              <a:latin typeface="Arial" pitchFamily="34" charset="0"/>
              <a:ea typeface="+mn-ea"/>
              <a:cs typeface="Arial" pitchFamily="34" charset="0"/>
            </a:endParaRPr>
          </a:p>
          <a:p>
            <a:r>
              <a:rPr lang="en-US" sz="1200" kern="1200" baseline="0" dirty="0">
                <a:solidFill>
                  <a:schemeClr val="tx1"/>
                </a:solidFill>
                <a:latin typeface="Arial" pitchFamily="34" charset="0"/>
                <a:ea typeface="+mn-ea"/>
                <a:cs typeface="Arial" pitchFamily="34" charset="0"/>
              </a:rPr>
              <a:t> </a:t>
            </a:r>
          </a:p>
          <a:p>
            <a:r>
              <a:rPr lang="en-US" sz="1200" b="1" kern="1200" baseline="0" dirty="0">
                <a:solidFill>
                  <a:schemeClr val="tx1"/>
                </a:solidFill>
                <a:latin typeface="Arial" pitchFamily="34" charset="0"/>
                <a:ea typeface="+mn-ea"/>
                <a:cs typeface="Arial" pitchFamily="34" charset="0"/>
              </a:rPr>
              <a:t>European countries are losing hundreds of millions of Euros annually in productivity and in fiscal contributions to the governments. </a:t>
            </a:r>
          </a:p>
          <a:p>
            <a:endParaRPr lang="en-US" sz="1200" kern="1200" baseline="0" dirty="0">
              <a:solidFill>
                <a:schemeClr val="tx1"/>
              </a:solidFill>
              <a:latin typeface="Arial" pitchFamily="34" charset="0"/>
              <a:ea typeface="+mn-ea"/>
              <a:cs typeface="Arial" pitchFamily="34" charset="0"/>
            </a:endParaRPr>
          </a:p>
          <a:p>
            <a:r>
              <a:rPr lang="en-US" sz="1200" kern="1200" baseline="0" dirty="0">
                <a:solidFill>
                  <a:schemeClr val="tx1"/>
                </a:solidFill>
                <a:latin typeface="Arial" pitchFamily="34" charset="0"/>
                <a:ea typeface="+mn-ea"/>
                <a:cs typeface="Arial" pitchFamily="34" charset="0"/>
              </a:rPr>
              <a:t>o </a:t>
            </a:r>
            <a:r>
              <a:rPr lang="en-US" sz="1200" b="1" kern="1200" baseline="0" dirty="0">
                <a:solidFill>
                  <a:schemeClr val="tx1"/>
                </a:solidFill>
                <a:latin typeface="Arial" pitchFamily="34" charset="0"/>
                <a:ea typeface="+mn-ea"/>
                <a:cs typeface="Arial" pitchFamily="34" charset="0"/>
              </a:rPr>
              <a:t>Lower bound estimates of annual productivity losses range from 231 million Euro in Serbia, 367 million Euro in the Czech Republic, 526 million Euro in Bulgaria, to 887 million Euro in Romania. </a:t>
            </a:r>
          </a:p>
          <a:p>
            <a:endParaRPr lang="en-US" sz="1200" kern="1200" baseline="0" dirty="0">
              <a:solidFill>
                <a:schemeClr val="tx1"/>
              </a:solidFill>
              <a:latin typeface="Arial" pitchFamily="34" charset="0"/>
              <a:ea typeface="+mn-ea"/>
              <a:cs typeface="Arial" pitchFamily="34" charset="0"/>
            </a:endParaRPr>
          </a:p>
          <a:p>
            <a:r>
              <a:rPr lang="en-US" sz="1200" kern="1200" baseline="0" dirty="0">
                <a:solidFill>
                  <a:schemeClr val="tx1"/>
                </a:solidFill>
                <a:latin typeface="Arial" pitchFamily="34" charset="0"/>
                <a:ea typeface="+mn-ea"/>
                <a:cs typeface="Arial" pitchFamily="34" charset="0"/>
              </a:rPr>
              <a:t>o </a:t>
            </a:r>
            <a:r>
              <a:rPr lang="en-US" sz="1200" b="1" kern="1200" baseline="0" dirty="0">
                <a:solidFill>
                  <a:schemeClr val="tx1"/>
                </a:solidFill>
                <a:latin typeface="Arial" pitchFamily="34" charset="0"/>
                <a:ea typeface="+mn-ea"/>
                <a:cs typeface="Arial" pitchFamily="34" charset="0"/>
              </a:rPr>
              <a:t>Lower bound annual fiscal losses range from 58 million Euro in Serbia, 202 million Euro in Romania, 233 million Euro in the Czech Republic, and 370 million Euros in Bulgaria. </a:t>
            </a:r>
          </a:p>
          <a:p>
            <a:endParaRPr lang="en-US" sz="1200" kern="1200" baseline="0" dirty="0">
              <a:solidFill>
                <a:schemeClr val="tx1"/>
              </a:solidFill>
              <a:latin typeface="Arial" pitchFamily="34" charset="0"/>
              <a:ea typeface="+mn-ea"/>
              <a:cs typeface="Arial" pitchFamily="34" charset="0"/>
            </a:endParaRPr>
          </a:p>
          <a:p>
            <a:r>
              <a:rPr lang="en-US" sz="1200" kern="1200" baseline="0" dirty="0">
                <a:solidFill>
                  <a:schemeClr val="tx1"/>
                </a:solidFill>
                <a:latin typeface="Arial" pitchFamily="34" charset="0"/>
                <a:ea typeface="+mn-ea"/>
                <a:cs typeface="Arial" pitchFamily="34" charset="0"/>
              </a:rPr>
              <a:t>o Using other Roma population estimates (UNDP, 2006), the economic losses for the four countries combined are as much as 5.7 billion Euros annually, and the fiscal losses 2 billion Euros annually. </a:t>
            </a:r>
          </a:p>
          <a:p>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8</a:t>
            </a:fld>
            <a:endParaRPr lang="en-US"/>
          </a:p>
        </p:txBody>
      </p:sp>
    </p:spTree>
    <p:extLst>
      <p:ext uri="{BB962C8B-B14F-4D97-AF65-F5344CB8AC3E}">
        <p14:creationId xmlns:p14="http://schemas.microsoft.com/office/powerpoint/2010/main" val="426518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 </a:t>
            </a:r>
            <a:r>
              <a:rPr lang="en-US" dirty="0">
                <a:hlinkClick r:id="rId3" tooltip="New Zealand"/>
              </a:rPr>
              <a:t>New Zealand</a:t>
            </a:r>
            <a:r>
              <a:rPr lang="en-US" dirty="0"/>
              <a:t>-born </a:t>
            </a:r>
            <a:r>
              <a:rPr lang="en-US" dirty="0">
                <a:hlinkClick r:id="rId4" tooltip="United Kingdom"/>
              </a:rPr>
              <a:t>British</a:t>
            </a:r>
            <a:r>
              <a:rPr lang="en-US" dirty="0"/>
              <a:t> </a:t>
            </a:r>
            <a:r>
              <a:rPr lang="en-US" dirty="0">
                <a:hlinkClick r:id="rId5" tooltip="Chemist"/>
              </a:rPr>
              <a:t>chemist</a:t>
            </a:r>
            <a:r>
              <a:rPr lang="en-US" dirty="0"/>
              <a:t> and </a:t>
            </a:r>
            <a:r>
              <a:rPr lang="en-US" dirty="0">
                <a:hlinkClick r:id="rId6" tooltip="Physicist"/>
              </a:rPr>
              <a:t>physicist</a:t>
            </a:r>
            <a:r>
              <a:rPr lang="en-US" dirty="0"/>
              <a:t> who became known as the father of </a:t>
            </a:r>
            <a:r>
              <a:rPr lang="en-US" dirty="0">
                <a:hlinkClick r:id="rId7" tooltip="Nuclear physics"/>
              </a:rPr>
              <a:t>nuclear physics</a:t>
            </a:r>
            <a:r>
              <a:rPr lang="en-US" dirty="0"/>
              <a:t>.</a:t>
            </a:r>
            <a:r>
              <a:rPr lang="en-US" baseline="30000" dirty="0">
                <a:hlinkClick r:id="rId8"/>
              </a:rPr>
              <a:t>[1]</a:t>
            </a:r>
            <a:r>
              <a:rPr lang="en-US" dirty="0"/>
              <a:t> In early work he discovered the concept of radioactive </a:t>
            </a:r>
            <a:r>
              <a:rPr lang="en-US" dirty="0">
                <a:hlinkClick r:id="rId9" tooltip="Half life"/>
              </a:rPr>
              <a:t>half life</a:t>
            </a:r>
            <a:r>
              <a:rPr lang="en-US" dirty="0"/>
              <a:t>, proved that radioactivity involved the transmutation of one chemical element to another, and also differentiated and named alpha and beta radiation. This work was done at </a:t>
            </a:r>
            <a:r>
              <a:rPr lang="en-US" dirty="0">
                <a:hlinkClick r:id="rId10" tooltip="McGill University"/>
              </a:rPr>
              <a:t>McGill University</a:t>
            </a:r>
            <a:r>
              <a:rPr lang="en-US" dirty="0"/>
              <a:t> in Canada. It is the basis for the </a:t>
            </a:r>
            <a:r>
              <a:rPr lang="en-US" dirty="0">
                <a:hlinkClick r:id="rId11" tooltip="Nobel Prize in Chemistry"/>
              </a:rPr>
              <a:t>Nobel Prize in Chemistry</a:t>
            </a:r>
            <a:r>
              <a:rPr lang="en-US" dirty="0"/>
              <a:t> he was awarded in 1908 "for his investigations into the disintegration of the elements, and the chemistry of radioactive substances".</a:t>
            </a:r>
            <a:r>
              <a:rPr lang="en-US" baseline="30000" dirty="0">
                <a:hlinkClick r:id="rId8"/>
              </a:rPr>
              <a:t>[2]</a:t>
            </a:r>
            <a:endParaRPr lang="en-US" baseline="30000" dirty="0"/>
          </a:p>
          <a:p>
            <a:r>
              <a:rPr lang="en-US" dirty="0"/>
              <a:t>Ernest Rutherford was the son of James Rutherford, a farmer, and his wife Martha Thompson, originally from </a:t>
            </a:r>
            <a:r>
              <a:rPr lang="en-US" dirty="0" err="1">
                <a:hlinkClick r:id="rId12" tooltip="Hornchurch"/>
              </a:rPr>
              <a:t>Hornchurch</a:t>
            </a:r>
            <a:r>
              <a:rPr lang="en-US" dirty="0"/>
              <a:t>, </a:t>
            </a:r>
            <a:r>
              <a:rPr lang="en-US" dirty="0">
                <a:hlinkClick r:id="rId13" tooltip="Essex"/>
              </a:rPr>
              <a:t>Essex</a:t>
            </a:r>
            <a:r>
              <a:rPr lang="en-US" dirty="0"/>
              <a:t>, England.</a:t>
            </a:r>
            <a:r>
              <a:rPr lang="en-US" baseline="30000" dirty="0">
                <a:hlinkClick r:id="rId8"/>
              </a:rPr>
              <a:t>[4]</a:t>
            </a:r>
            <a:r>
              <a:rPr lang="en-US" dirty="0"/>
              <a:t> James had emigrated to New Zealand from </a:t>
            </a:r>
            <a:r>
              <a:rPr lang="en-US" dirty="0">
                <a:hlinkClick r:id="rId14" tooltip="Perth, Scotland"/>
              </a:rPr>
              <a:t>Perth</a:t>
            </a:r>
            <a:r>
              <a:rPr lang="en-US" dirty="0"/>
              <a:t>, Scotland, "to raise a little flax and a lot of children". Ernest was born at Spring Grove (now </a:t>
            </a:r>
            <a:r>
              <a:rPr lang="en-US" dirty="0" err="1">
                <a:hlinkClick r:id="rId15" tooltip="Brightwater"/>
              </a:rPr>
              <a:t>Brightwater</a:t>
            </a:r>
            <a:r>
              <a:rPr lang="en-US" dirty="0"/>
              <a:t>), near </a:t>
            </a:r>
            <a:r>
              <a:rPr lang="en-US" dirty="0">
                <a:hlinkClick r:id="rId16" tooltip="Nelson, New Zealand"/>
              </a:rPr>
              <a:t>Nelson</a:t>
            </a:r>
            <a:r>
              <a:rPr lang="en-US" dirty="0"/>
              <a:t>, New Zealand. His first name was mistakenly spelled </a:t>
            </a:r>
            <a:r>
              <a:rPr lang="en-US" i="1" dirty="0"/>
              <a:t>Earnest</a:t>
            </a:r>
            <a:r>
              <a:rPr lang="en-US" dirty="0"/>
              <a:t> when his birth was registered.</a:t>
            </a:r>
            <a:r>
              <a:rPr lang="en-US" baseline="30000" dirty="0">
                <a:hlinkClick r:id="rId8"/>
              </a:rPr>
              <a:t>[5]</a:t>
            </a:r>
            <a:endParaRPr lang="en-US" dirty="0"/>
          </a:p>
          <a:p>
            <a:r>
              <a:rPr lang="en-US" dirty="0"/>
              <a:t>He studied at </a:t>
            </a:r>
            <a:r>
              <a:rPr lang="en-US" dirty="0">
                <a:hlinkClick r:id="rId17" tooltip="Havelock School, New Zealand"/>
              </a:rPr>
              <a:t>Havelock School</a:t>
            </a:r>
            <a:r>
              <a:rPr lang="en-US" dirty="0"/>
              <a:t> and then </a:t>
            </a:r>
            <a:r>
              <a:rPr lang="en-US" dirty="0">
                <a:hlinkClick r:id="rId18" tooltip="Nelson College"/>
              </a:rPr>
              <a:t>Nelson College</a:t>
            </a:r>
            <a:r>
              <a:rPr lang="en-US" dirty="0"/>
              <a:t> and won a </a:t>
            </a:r>
            <a:r>
              <a:rPr lang="en-US" dirty="0">
                <a:hlinkClick r:id="rId19" tooltip="Bursary"/>
              </a:rPr>
              <a:t>scholarship</a:t>
            </a:r>
            <a:r>
              <a:rPr lang="en-US" dirty="0"/>
              <a:t> to study at </a:t>
            </a:r>
            <a:r>
              <a:rPr lang="en-US" dirty="0">
                <a:hlinkClick r:id="rId20" tooltip="University of Canterbury"/>
              </a:rPr>
              <a:t>Canterbury College</a:t>
            </a:r>
            <a:r>
              <a:rPr lang="en-US" dirty="0"/>
              <a:t>, </a:t>
            </a:r>
            <a:r>
              <a:rPr lang="en-US" dirty="0">
                <a:hlinkClick r:id="rId21" tooltip="University of New Zealand"/>
              </a:rPr>
              <a:t>University of New Zealand</a:t>
            </a:r>
            <a:r>
              <a:rPr lang="en-US" dirty="0"/>
              <a:t> where he was president of the </a:t>
            </a:r>
            <a:r>
              <a:rPr lang="en-US" dirty="0">
                <a:hlinkClick r:id="rId22" tooltip="Debating society"/>
              </a:rPr>
              <a:t>debating society</a:t>
            </a:r>
            <a:r>
              <a:rPr lang="en-US" dirty="0"/>
              <a:t>, among other things. After gaining his </a:t>
            </a:r>
            <a:r>
              <a:rPr lang="en-US" dirty="0">
                <a:hlinkClick r:id="rId23" tooltip="Bachelor of Arts"/>
              </a:rPr>
              <a:t>BA</a:t>
            </a:r>
            <a:r>
              <a:rPr lang="en-US" dirty="0"/>
              <a:t>, </a:t>
            </a:r>
            <a:r>
              <a:rPr lang="en-US" dirty="0">
                <a:hlinkClick r:id="rId24" tooltip="Master of Arts (postgraduate)"/>
              </a:rPr>
              <a:t>MA</a:t>
            </a:r>
            <a:r>
              <a:rPr lang="en-US" dirty="0"/>
              <a:t> and </a:t>
            </a:r>
            <a:r>
              <a:rPr lang="en-US" dirty="0" err="1">
                <a:hlinkClick r:id="rId25" tooltip="Bachelor of Science"/>
              </a:rPr>
              <a:t>BSc</a:t>
            </a:r>
            <a:r>
              <a:rPr lang="en-US" dirty="0"/>
              <a:t>, and doing two years of research at the forefront of electrical technology, in 1895 Rutherford travelled to England for postgraduate study at the </a:t>
            </a:r>
            <a:r>
              <a:rPr lang="en-US" dirty="0">
                <a:hlinkClick r:id="rId26" tooltip="Cavendish Laboratory"/>
              </a:rPr>
              <a:t>Cavendish Laboratory</a:t>
            </a:r>
            <a:r>
              <a:rPr lang="en-US" dirty="0"/>
              <a:t>, </a:t>
            </a:r>
            <a:r>
              <a:rPr lang="en-US" dirty="0">
                <a:hlinkClick r:id="rId27" tooltip="University of Cambridge"/>
              </a:rPr>
              <a:t>University of Cambridge</a:t>
            </a:r>
            <a:r>
              <a:rPr lang="en-US" dirty="0"/>
              <a:t> (1895–1898),</a:t>
            </a:r>
            <a:r>
              <a:rPr lang="en-US" baseline="30000" dirty="0">
                <a:hlinkClick r:id="rId8"/>
              </a:rPr>
              <a:t>[6]</a:t>
            </a:r>
            <a:r>
              <a:rPr lang="en-US" dirty="0"/>
              <a:t> and he briefly held the world record for the distance over which electromagnetic waves could be detected.</a:t>
            </a:r>
          </a:p>
          <a:p>
            <a:r>
              <a:rPr lang="en-US" dirty="0"/>
              <a:t>1908 Nobel Prize</a:t>
            </a:r>
            <a:r>
              <a:rPr lang="en-US" baseline="0" dirty="0"/>
              <a:t> of Chemistry</a:t>
            </a:r>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11</a:t>
            </a:fld>
            <a:endParaRPr lang="en-US"/>
          </a:p>
        </p:txBody>
      </p:sp>
    </p:spTree>
    <p:extLst>
      <p:ext uri="{BB962C8B-B14F-4D97-AF65-F5344CB8AC3E}">
        <p14:creationId xmlns:p14="http://schemas.microsoft.com/office/powerpoint/2010/main" val="2182185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 </a:t>
            </a:r>
            <a:r>
              <a:rPr lang="en-US" dirty="0">
                <a:hlinkClick r:id="rId3" tooltip="New Zealand"/>
              </a:rPr>
              <a:t>New Zealand</a:t>
            </a:r>
            <a:r>
              <a:rPr lang="en-US" dirty="0"/>
              <a:t>-born </a:t>
            </a:r>
            <a:r>
              <a:rPr lang="en-US" dirty="0">
                <a:hlinkClick r:id="rId4" tooltip="United Kingdom"/>
              </a:rPr>
              <a:t>British</a:t>
            </a:r>
            <a:r>
              <a:rPr lang="en-US" dirty="0"/>
              <a:t> </a:t>
            </a:r>
            <a:r>
              <a:rPr lang="en-US" dirty="0">
                <a:hlinkClick r:id="rId5" tooltip="Chemist"/>
              </a:rPr>
              <a:t>chemist</a:t>
            </a:r>
            <a:r>
              <a:rPr lang="en-US" dirty="0"/>
              <a:t> and </a:t>
            </a:r>
            <a:r>
              <a:rPr lang="en-US" dirty="0">
                <a:hlinkClick r:id="rId6" tooltip="Physicist"/>
              </a:rPr>
              <a:t>physicist</a:t>
            </a:r>
            <a:r>
              <a:rPr lang="en-US" dirty="0"/>
              <a:t> who became known as the father of </a:t>
            </a:r>
            <a:r>
              <a:rPr lang="en-US" dirty="0">
                <a:hlinkClick r:id="rId7" tooltip="Nuclear physics"/>
              </a:rPr>
              <a:t>nuclear physics</a:t>
            </a:r>
            <a:r>
              <a:rPr lang="en-US" dirty="0"/>
              <a:t>.</a:t>
            </a:r>
            <a:r>
              <a:rPr lang="en-US" baseline="30000" dirty="0">
                <a:hlinkClick r:id="rId8"/>
              </a:rPr>
              <a:t>[1]</a:t>
            </a:r>
            <a:r>
              <a:rPr lang="en-US" dirty="0"/>
              <a:t> In early work he discovered the concept of radioactive </a:t>
            </a:r>
            <a:r>
              <a:rPr lang="en-US" dirty="0">
                <a:hlinkClick r:id="rId9" tooltip="Half life"/>
              </a:rPr>
              <a:t>half life</a:t>
            </a:r>
            <a:r>
              <a:rPr lang="en-US" dirty="0"/>
              <a:t>, proved that radioactivity involved the transmutation of one chemical element to another, and also differentiated and named alpha and beta radiation. This work was done at </a:t>
            </a:r>
            <a:r>
              <a:rPr lang="en-US" dirty="0">
                <a:hlinkClick r:id="rId10" tooltip="McGill University"/>
              </a:rPr>
              <a:t>McGill University</a:t>
            </a:r>
            <a:r>
              <a:rPr lang="en-US" dirty="0"/>
              <a:t> in Canada. It is the basis for the </a:t>
            </a:r>
            <a:r>
              <a:rPr lang="en-US" dirty="0">
                <a:hlinkClick r:id="rId11" tooltip="Nobel Prize in Chemistry"/>
              </a:rPr>
              <a:t>Nobel Prize in Chemistry</a:t>
            </a:r>
            <a:r>
              <a:rPr lang="en-US" dirty="0"/>
              <a:t> he was awarded in 1908 "for his investigations into the disintegration of the elements, and the chemistry of radioactive substances".</a:t>
            </a:r>
            <a:r>
              <a:rPr lang="en-US" baseline="30000" dirty="0">
                <a:hlinkClick r:id="rId8"/>
              </a:rPr>
              <a:t>[2]</a:t>
            </a:r>
            <a:endParaRPr lang="en-US" baseline="30000" dirty="0"/>
          </a:p>
          <a:p>
            <a:r>
              <a:rPr lang="en-US" dirty="0"/>
              <a:t>Ernest Rutherford was the son of James Rutherford, a farmer, and his wife Martha Thompson, originally from </a:t>
            </a:r>
            <a:r>
              <a:rPr lang="en-US" dirty="0" err="1">
                <a:hlinkClick r:id="rId12" tooltip="Hornchurch"/>
              </a:rPr>
              <a:t>Hornchurch</a:t>
            </a:r>
            <a:r>
              <a:rPr lang="en-US" dirty="0"/>
              <a:t>, </a:t>
            </a:r>
            <a:r>
              <a:rPr lang="en-US" dirty="0">
                <a:hlinkClick r:id="rId13" tooltip="Essex"/>
              </a:rPr>
              <a:t>Essex</a:t>
            </a:r>
            <a:r>
              <a:rPr lang="en-US" dirty="0"/>
              <a:t>, England.</a:t>
            </a:r>
            <a:r>
              <a:rPr lang="en-US" baseline="30000" dirty="0">
                <a:hlinkClick r:id="rId8"/>
              </a:rPr>
              <a:t>[4]</a:t>
            </a:r>
            <a:r>
              <a:rPr lang="en-US" dirty="0"/>
              <a:t> James had emigrated to New Zealand from </a:t>
            </a:r>
            <a:r>
              <a:rPr lang="en-US" dirty="0">
                <a:hlinkClick r:id="rId14" tooltip="Perth, Scotland"/>
              </a:rPr>
              <a:t>Perth</a:t>
            </a:r>
            <a:r>
              <a:rPr lang="en-US" dirty="0"/>
              <a:t>, Scotland, "to raise a little flax and a lot of children". Ernest was born at Spring Grove (now </a:t>
            </a:r>
            <a:r>
              <a:rPr lang="en-US" dirty="0" err="1">
                <a:hlinkClick r:id="rId15" tooltip="Brightwater"/>
              </a:rPr>
              <a:t>Brightwater</a:t>
            </a:r>
            <a:r>
              <a:rPr lang="en-US" dirty="0"/>
              <a:t>), near </a:t>
            </a:r>
            <a:r>
              <a:rPr lang="en-US" dirty="0">
                <a:hlinkClick r:id="rId16" tooltip="Nelson, New Zealand"/>
              </a:rPr>
              <a:t>Nelson</a:t>
            </a:r>
            <a:r>
              <a:rPr lang="en-US" dirty="0"/>
              <a:t>, New Zealand. His first name was mistakenly spelled </a:t>
            </a:r>
            <a:r>
              <a:rPr lang="en-US" i="1" dirty="0"/>
              <a:t>Earnest</a:t>
            </a:r>
            <a:r>
              <a:rPr lang="en-US" dirty="0"/>
              <a:t> when his birth was registered.</a:t>
            </a:r>
            <a:r>
              <a:rPr lang="en-US" baseline="30000" dirty="0">
                <a:hlinkClick r:id="rId8"/>
              </a:rPr>
              <a:t>[5]</a:t>
            </a:r>
            <a:endParaRPr lang="en-US" dirty="0"/>
          </a:p>
          <a:p>
            <a:r>
              <a:rPr lang="en-US" dirty="0"/>
              <a:t>He studied at </a:t>
            </a:r>
            <a:r>
              <a:rPr lang="en-US" dirty="0">
                <a:hlinkClick r:id="rId17" tooltip="Havelock School, New Zealand"/>
              </a:rPr>
              <a:t>Havelock School</a:t>
            </a:r>
            <a:r>
              <a:rPr lang="en-US" dirty="0"/>
              <a:t> and then </a:t>
            </a:r>
            <a:r>
              <a:rPr lang="en-US" dirty="0">
                <a:hlinkClick r:id="rId18" tooltip="Nelson College"/>
              </a:rPr>
              <a:t>Nelson College</a:t>
            </a:r>
            <a:r>
              <a:rPr lang="en-US" dirty="0"/>
              <a:t> and won a </a:t>
            </a:r>
            <a:r>
              <a:rPr lang="en-US" dirty="0">
                <a:hlinkClick r:id="rId19" tooltip="Bursary"/>
              </a:rPr>
              <a:t>scholarship</a:t>
            </a:r>
            <a:r>
              <a:rPr lang="en-US" dirty="0"/>
              <a:t> to study at </a:t>
            </a:r>
            <a:r>
              <a:rPr lang="en-US" dirty="0">
                <a:hlinkClick r:id="rId20" tooltip="University of Canterbury"/>
              </a:rPr>
              <a:t>Canterbury College</a:t>
            </a:r>
            <a:r>
              <a:rPr lang="en-US" dirty="0"/>
              <a:t>, </a:t>
            </a:r>
            <a:r>
              <a:rPr lang="en-US" dirty="0">
                <a:hlinkClick r:id="rId21" tooltip="University of New Zealand"/>
              </a:rPr>
              <a:t>University of New Zealand</a:t>
            </a:r>
            <a:r>
              <a:rPr lang="en-US" dirty="0"/>
              <a:t> where he was president of the </a:t>
            </a:r>
            <a:r>
              <a:rPr lang="en-US" dirty="0">
                <a:hlinkClick r:id="rId22" tooltip="Debating society"/>
              </a:rPr>
              <a:t>debating society</a:t>
            </a:r>
            <a:r>
              <a:rPr lang="en-US" dirty="0"/>
              <a:t>, among other things. After gaining his </a:t>
            </a:r>
            <a:r>
              <a:rPr lang="en-US" dirty="0">
                <a:hlinkClick r:id="rId23" tooltip="Bachelor of Arts"/>
              </a:rPr>
              <a:t>BA</a:t>
            </a:r>
            <a:r>
              <a:rPr lang="en-US" dirty="0"/>
              <a:t>, </a:t>
            </a:r>
            <a:r>
              <a:rPr lang="en-US" dirty="0">
                <a:hlinkClick r:id="rId24" tooltip="Master of Arts (postgraduate)"/>
              </a:rPr>
              <a:t>MA</a:t>
            </a:r>
            <a:r>
              <a:rPr lang="en-US" dirty="0"/>
              <a:t> and </a:t>
            </a:r>
            <a:r>
              <a:rPr lang="en-US" dirty="0" err="1">
                <a:hlinkClick r:id="rId25" tooltip="Bachelor of Science"/>
              </a:rPr>
              <a:t>BSc</a:t>
            </a:r>
            <a:r>
              <a:rPr lang="en-US" dirty="0"/>
              <a:t>, and doing two years of research at the forefront of electrical technology, in 1895 Rutherford travelled to England for postgraduate study at the </a:t>
            </a:r>
            <a:r>
              <a:rPr lang="en-US" dirty="0">
                <a:hlinkClick r:id="rId26" tooltip="Cavendish Laboratory"/>
              </a:rPr>
              <a:t>Cavendish Laboratory</a:t>
            </a:r>
            <a:r>
              <a:rPr lang="en-US" dirty="0"/>
              <a:t>, </a:t>
            </a:r>
            <a:r>
              <a:rPr lang="en-US" dirty="0">
                <a:hlinkClick r:id="rId27" tooltip="University of Cambridge"/>
              </a:rPr>
              <a:t>University of Cambridge</a:t>
            </a:r>
            <a:r>
              <a:rPr lang="en-US" dirty="0"/>
              <a:t> (1895–1898),</a:t>
            </a:r>
            <a:r>
              <a:rPr lang="en-US" baseline="30000" dirty="0">
                <a:hlinkClick r:id="rId8"/>
              </a:rPr>
              <a:t>[6]</a:t>
            </a:r>
            <a:r>
              <a:rPr lang="en-US" dirty="0"/>
              <a:t> and he briefly held the world record for the distance over which electromagnetic waves could be detected.</a:t>
            </a:r>
          </a:p>
          <a:p>
            <a:r>
              <a:rPr lang="en-US" dirty="0"/>
              <a:t>1908 Nobel Prize</a:t>
            </a:r>
            <a:r>
              <a:rPr lang="en-US" baseline="0" dirty="0"/>
              <a:t> of Chemistry</a:t>
            </a:r>
            <a:endParaRPr lang="en-US" dirty="0"/>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12</a:t>
            </a:fld>
            <a:endParaRPr lang="en-US"/>
          </a:p>
        </p:txBody>
      </p:sp>
    </p:spTree>
    <p:extLst>
      <p:ext uri="{BB962C8B-B14F-4D97-AF65-F5344CB8AC3E}">
        <p14:creationId xmlns:p14="http://schemas.microsoft.com/office/powerpoint/2010/main" val="1230191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such as birth place, gender, ethnicity, religion, language, disability, or parental income </a:t>
            </a:r>
          </a:p>
        </p:txBody>
      </p:sp>
      <p:sp>
        <p:nvSpPr>
          <p:cNvPr id="4" name="Slide Number Placeholder 3"/>
          <p:cNvSpPr>
            <a:spLocks noGrp="1"/>
          </p:cNvSpPr>
          <p:nvPr>
            <p:ph type="sldNum" sz="quarter" idx="10"/>
          </p:nvPr>
        </p:nvSpPr>
        <p:spPr/>
        <p:txBody>
          <a:bodyPr/>
          <a:lstStyle/>
          <a:p>
            <a:pPr>
              <a:defRPr/>
            </a:pPr>
            <a:fld id="{77CF9374-4897-41D3-BD26-EAF6F83F9E93}"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E974A2F4-74CE-4A93-93C7-A499487CCBE8}" type="slidenum">
              <a:rPr lang="zh-TW" altLang="en-US"/>
              <a:pPr/>
              <a:t>‹Nº›</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9ABD5BEE-5DFB-466C-9EE6-B95614D5DF72}" type="slidenum">
              <a:rPr lang="zh-TW" altLang="en-US"/>
              <a:pPr/>
              <a:t>‹Nº›</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75040"/>
            <a:ext cx="1981200" cy="585073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275040"/>
            <a:ext cx="5740400" cy="58507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466DEE7D-FCA9-4F71-975D-73C8C0153FDE}" type="slidenum">
              <a:rPr lang="zh-TW" altLang="en-US"/>
              <a:pPr/>
              <a:t>‹Nº›</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275035"/>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762000" y="1600200"/>
            <a:ext cx="3860800" cy="452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26000" y="1600200"/>
            <a:ext cx="3860800" cy="4525566"/>
          </a:xfrm>
        </p:spPr>
        <p:txBody>
          <a:bodyPr/>
          <a:lstStyle/>
          <a:p>
            <a:endParaRPr lang="en-US"/>
          </a:p>
        </p:txBody>
      </p:sp>
      <p:sp>
        <p:nvSpPr>
          <p:cNvPr id="5" name="Date Placeholder 4"/>
          <p:cNvSpPr>
            <a:spLocks noGrp="1"/>
          </p:cNvSpPr>
          <p:nvPr>
            <p:ph type="dt" sz="half" idx="10"/>
          </p:nvPr>
        </p:nvSpPr>
        <p:spPr>
          <a:xfrm>
            <a:off x="990600" y="6244829"/>
            <a:ext cx="1600200" cy="476250"/>
          </a:xfrm>
        </p:spPr>
        <p:txBody>
          <a:bodyPr/>
          <a:lstStyle>
            <a:lvl1pPr>
              <a:defRPr/>
            </a:lvl1pPr>
          </a:lstStyle>
          <a:p>
            <a:endParaRPr lang="en-US" altLang="zh-TW"/>
          </a:p>
        </p:txBody>
      </p:sp>
      <p:sp>
        <p:nvSpPr>
          <p:cNvPr id="6" name="Footer Placeholder 5"/>
          <p:cNvSpPr>
            <a:spLocks noGrp="1"/>
          </p:cNvSpPr>
          <p:nvPr>
            <p:ph type="ftr" sz="quarter" idx="11"/>
          </p:nvPr>
        </p:nvSpPr>
        <p:spPr>
          <a:xfrm>
            <a:off x="3848102" y="6244829"/>
            <a:ext cx="2171700" cy="476250"/>
          </a:xfrm>
        </p:spPr>
        <p:txBody>
          <a:bodyPr/>
          <a:lstStyle>
            <a:lvl1pPr>
              <a:defRPr/>
            </a:lvl1pPr>
          </a:lstStyle>
          <a:p>
            <a:endParaRPr lang="en-US" altLang="zh-TW"/>
          </a:p>
        </p:txBody>
      </p:sp>
      <p:sp>
        <p:nvSpPr>
          <p:cNvPr id="7" name="Slide Number Placeholder 6"/>
          <p:cNvSpPr>
            <a:spLocks noGrp="1"/>
          </p:cNvSpPr>
          <p:nvPr>
            <p:ph type="sldNum" sz="quarter" idx="12"/>
          </p:nvPr>
        </p:nvSpPr>
        <p:spPr>
          <a:xfrm>
            <a:off x="7086600" y="6244829"/>
            <a:ext cx="1600200" cy="476250"/>
          </a:xfrm>
        </p:spPr>
        <p:txBody>
          <a:bodyPr/>
          <a:lstStyle>
            <a:lvl1pPr>
              <a:defRPr/>
            </a:lvl1pPr>
          </a:lstStyle>
          <a:p>
            <a:fld id="{A20DDDAB-CE41-4B7C-8633-B21A69C154B7}" type="slidenum">
              <a:rPr lang="zh-TW" altLang="en-US"/>
              <a:pPr/>
              <a:t>‹Nº›</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275035"/>
            <a:ext cx="7924800" cy="1143000"/>
          </a:xfrm>
        </p:spPr>
        <p:txBody>
          <a:bodyPr/>
          <a:lstStyle/>
          <a:p>
            <a:r>
              <a:rPr lang="en-US"/>
              <a:t>Click to edit Master title style</a:t>
            </a:r>
          </a:p>
        </p:txBody>
      </p:sp>
      <p:sp>
        <p:nvSpPr>
          <p:cNvPr id="3" name="Chart Placeholder 2"/>
          <p:cNvSpPr>
            <a:spLocks noGrp="1"/>
          </p:cNvSpPr>
          <p:nvPr>
            <p:ph type="chart" idx="1"/>
          </p:nvPr>
        </p:nvSpPr>
        <p:spPr>
          <a:xfrm>
            <a:off x="762000" y="1600200"/>
            <a:ext cx="7924800" cy="4525566"/>
          </a:xfrm>
        </p:spPr>
        <p:txBody>
          <a:bodyPr/>
          <a:lstStyle/>
          <a:p>
            <a:endParaRPr lang="en-US"/>
          </a:p>
        </p:txBody>
      </p:sp>
      <p:sp>
        <p:nvSpPr>
          <p:cNvPr id="4" name="Date Placeholder 3"/>
          <p:cNvSpPr>
            <a:spLocks noGrp="1"/>
          </p:cNvSpPr>
          <p:nvPr>
            <p:ph type="dt" sz="half" idx="10"/>
          </p:nvPr>
        </p:nvSpPr>
        <p:spPr>
          <a:xfrm>
            <a:off x="990600" y="6244829"/>
            <a:ext cx="1600200" cy="476250"/>
          </a:xfrm>
        </p:spPr>
        <p:txBody>
          <a:bodyPr/>
          <a:lstStyle>
            <a:lvl1pPr>
              <a:defRPr/>
            </a:lvl1pPr>
          </a:lstStyle>
          <a:p>
            <a:endParaRPr lang="en-US" altLang="zh-TW"/>
          </a:p>
        </p:txBody>
      </p:sp>
      <p:sp>
        <p:nvSpPr>
          <p:cNvPr id="5" name="Footer Placeholder 4"/>
          <p:cNvSpPr>
            <a:spLocks noGrp="1"/>
          </p:cNvSpPr>
          <p:nvPr>
            <p:ph type="ftr" sz="quarter" idx="11"/>
          </p:nvPr>
        </p:nvSpPr>
        <p:spPr>
          <a:xfrm>
            <a:off x="3848102" y="6244829"/>
            <a:ext cx="2171700" cy="476250"/>
          </a:xfrm>
        </p:spPr>
        <p:txBody>
          <a:bodyPr/>
          <a:lstStyle>
            <a:lvl1pPr>
              <a:defRPr/>
            </a:lvl1pPr>
          </a:lstStyle>
          <a:p>
            <a:endParaRPr lang="en-US" altLang="zh-TW"/>
          </a:p>
        </p:txBody>
      </p:sp>
      <p:sp>
        <p:nvSpPr>
          <p:cNvPr id="6" name="Slide Number Placeholder 5"/>
          <p:cNvSpPr>
            <a:spLocks noGrp="1"/>
          </p:cNvSpPr>
          <p:nvPr>
            <p:ph type="sldNum" sz="quarter" idx="12"/>
          </p:nvPr>
        </p:nvSpPr>
        <p:spPr>
          <a:xfrm>
            <a:off x="7086600" y="6244829"/>
            <a:ext cx="1600200" cy="476250"/>
          </a:xfrm>
        </p:spPr>
        <p:txBody>
          <a:bodyPr/>
          <a:lstStyle>
            <a:lvl1pPr>
              <a:defRPr/>
            </a:lvl1pPr>
          </a:lstStyle>
          <a:p>
            <a:fld id="{3E609BBA-7EE7-40AC-8A62-00823F99A0F5}" type="slidenum">
              <a:rPr lang="zh-TW" altLang="en-US"/>
              <a:pPr/>
              <a:t>‹Nº›</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275035"/>
            <a:ext cx="7924800" cy="1143000"/>
          </a:xfrm>
        </p:spPr>
        <p:txBody>
          <a:bodyPr/>
          <a:lstStyle/>
          <a:p>
            <a:r>
              <a:rPr lang="en-US"/>
              <a:t>Click to edit Master title style</a:t>
            </a:r>
          </a:p>
        </p:txBody>
      </p:sp>
      <p:sp>
        <p:nvSpPr>
          <p:cNvPr id="3" name="Chart Placeholder 2"/>
          <p:cNvSpPr>
            <a:spLocks noGrp="1"/>
          </p:cNvSpPr>
          <p:nvPr>
            <p:ph type="chart" sz="half" idx="1"/>
          </p:nvPr>
        </p:nvSpPr>
        <p:spPr>
          <a:xfrm>
            <a:off x="762000" y="1600200"/>
            <a:ext cx="3860800" cy="4525566"/>
          </a:xfrm>
        </p:spPr>
        <p:txBody>
          <a:bodyPr/>
          <a:lstStyle/>
          <a:p>
            <a:endParaRPr lang="en-US"/>
          </a:p>
        </p:txBody>
      </p:sp>
      <p:sp>
        <p:nvSpPr>
          <p:cNvPr id="4" name="Text Placeholder 3"/>
          <p:cNvSpPr>
            <a:spLocks noGrp="1"/>
          </p:cNvSpPr>
          <p:nvPr>
            <p:ph type="body" sz="half" idx="2"/>
          </p:nvPr>
        </p:nvSpPr>
        <p:spPr>
          <a:xfrm>
            <a:off x="4826000" y="1600200"/>
            <a:ext cx="3860800" cy="452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0600" y="6244829"/>
            <a:ext cx="1600200" cy="476250"/>
          </a:xfrm>
        </p:spPr>
        <p:txBody>
          <a:bodyPr/>
          <a:lstStyle>
            <a:lvl1pPr>
              <a:defRPr/>
            </a:lvl1pPr>
          </a:lstStyle>
          <a:p>
            <a:endParaRPr lang="en-US" altLang="zh-TW"/>
          </a:p>
        </p:txBody>
      </p:sp>
      <p:sp>
        <p:nvSpPr>
          <p:cNvPr id="6" name="Footer Placeholder 5"/>
          <p:cNvSpPr>
            <a:spLocks noGrp="1"/>
          </p:cNvSpPr>
          <p:nvPr>
            <p:ph type="ftr" sz="quarter" idx="11"/>
          </p:nvPr>
        </p:nvSpPr>
        <p:spPr>
          <a:xfrm>
            <a:off x="3848102" y="6244829"/>
            <a:ext cx="2171700" cy="476250"/>
          </a:xfrm>
        </p:spPr>
        <p:txBody>
          <a:bodyPr/>
          <a:lstStyle>
            <a:lvl1pPr>
              <a:defRPr/>
            </a:lvl1pPr>
          </a:lstStyle>
          <a:p>
            <a:endParaRPr lang="en-US" altLang="zh-TW"/>
          </a:p>
        </p:txBody>
      </p:sp>
      <p:sp>
        <p:nvSpPr>
          <p:cNvPr id="7" name="Slide Number Placeholder 6"/>
          <p:cNvSpPr>
            <a:spLocks noGrp="1"/>
          </p:cNvSpPr>
          <p:nvPr>
            <p:ph type="sldNum" sz="quarter" idx="12"/>
          </p:nvPr>
        </p:nvSpPr>
        <p:spPr>
          <a:xfrm>
            <a:off x="7086600" y="6244829"/>
            <a:ext cx="1600200" cy="476250"/>
          </a:xfrm>
        </p:spPr>
        <p:txBody>
          <a:bodyPr/>
          <a:lstStyle>
            <a:lvl1pPr>
              <a:defRPr/>
            </a:lvl1pPr>
          </a:lstStyle>
          <a:p>
            <a:fld id="{42EDDCC0-76B8-435F-9B74-3649E3BC10C7}" type="slidenum">
              <a:rPr lang="zh-TW" altLang="en-US"/>
              <a:pPr/>
              <a:t>‹Nº›</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75035"/>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762000" y="1600200"/>
            <a:ext cx="3860800" cy="452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26000" y="1600200"/>
            <a:ext cx="3860800" cy="452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0600" y="6244829"/>
            <a:ext cx="1600200" cy="476250"/>
          </a:xfrm>
        </p:spPr>
        <p:txBody>
          <a:bodyPr/>
          <a:lstStyle>
            <a:lvl1pPr>
              <a:defRPr/>
            </a:lvl1pPr>
          </a:lstStyle>
          <a:p>
            <a:endParaRPr lang="en-US" altLang="zh-TW"/>
          </a:p>
        </p:txBody>
      </p:sp>
      <p:sp>
        <p:nvSpPr>
          <p:cNvPr id="6" name="Footer Placeholder 5"/>
          <p:cNvSpPr>
            <a:spLocks noGrp="1"/>
          </p:cNvSpPr>
          <p:nvPr>
            <p:ph type="ftr" sz="quarter" idx="11"/>
          </p:nvPr>
        </p:nvSpPr>
        <p:spPr>
          <a:xfrm>
            <a:off x="3848102" y="6244829"/>
            <a:ext cx="2171700" cy="476250"/>
          </a:xfrm>
        </p:spPr>
        <p:txBody>
          <a:bodyPr/>
          <a:lstStyle>
            <a:lvl1pPr>
              <a:defRPr/>
            </a:lvl1pPr>
          </a:lstStyle>
          <a:p>
            <a:endParaRPr lang="en-US" altLang="zh-TW"/>
          </a:p>
        </p:txBody>
      </p:sp>
      <p:sp>
        <p:nvSpPr>
          <p:cNvPr id="7" name="Slide Number Placeholder 6"/>
          <p:cNvSpPr>
            <a:spLocks noGrp="1"/>
          </p:cNvSpPr>
          <p:nvPr>
            <p:ph type="sldNum" sz="quarter" idx="12"/>
          </p:nvPr>
        </p:nvSpPr>
        <p:spPr>
          <a:xfrm>
            <a:off x="7086600" y="6244829"/>
            <a:ext cx="1600200" cy="476250"/>
          </a:xfrm>
        </p:spPr>
        <p:txBody>
          <a:bodyPr/>
          <a:lstStyle>
            <a:lvl1pPr>
              <a:defRPr/>
            </a:lvl1pPr>
          </a:lstStyle>
          <a:p>
            <a:fld id="{71EBDAE7-7612-4D26-A13B-8F59355F49E3}" type="slidenum">
              <a:rPr lang="zh-TW" altLang="en-US"/>
              <a:pPr/>
              <a:t>‹Nº›</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x-none"/>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dirty="0"/>
          </a:p>
        </p:txBody>
      </p:sp>
      <p:sp>
        <p:nvSpPr>
          <p:cNvPr id="4" name="Date Placeholder 3"/>
          <p:cNvSpPr>
            <a:spLocks noGrp="1"/>
          </p:cNvSpPr>
          <p:nvPr>
            <p:ph type="dt" sz="half" idx="10"/>
          </p:nvPr>
        </p:nvSpPr>
        <p:spPr/>
        <p:txBody>
          <a:bodyPr/>
          <a:lstStyle/>
          <a:p>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E974A2F4-74CE-4A93-93C7-A499487CCBE8}" type="slidenum">
              <a:rPr lang="zh-TW" altLang="en-US" smtClean="0"/>
              <a:pPr/>
              <a:t>‹Nº›</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Content Placeholder 2"/>
          <p:cNvSpPr>
            <a:spLocks noGrp="1"/>
          </p:cNvSpPr>
          <p:nvPr>
            <p:ph idx="1"/>
          </p:nvPr>
        </p:nvSpPr>
        <p:spPr/>
        <p:txBody>
          <a:bodyPr/>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FC53FCEF-C09A-4B91-9672-0D80469AB0EC}" type="slidenum">
              <a:rPr lang="zh-TW" altLang="en-US" smtClean="0"/>
              <a:pPr/>
              <a:t>‹Nº›</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x-none"/>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dirty="0"/>
          </a:p>
        </p:txBody>
      </p:sp>
      <p:sp>
        <p:nvSpPr>
          <p:cNvPr id="4" name="Date Placeholder 3"/>
          <p:cNvSpPr>
            <a:spLocks noGrp="1"/>
          </p:cNvSpPr>
          <p:nvPr>
            <p:ph type="dt" sz="half" idx="10"/>
          </p:nvPr>
        </p:nvSpPr>
        <p:spPr/>
        <p:txBody>
          <a:bodyPr/>
          <a:lstStyle/>
          <a:p>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186CE27F-1257-49B7-A5AA-6DC96A80003F}" type="slidenum">
              <a:rPr lang="zh-TW" altLang="en-US" smtClean="0"/>
              <a:pPr/>
              <a:t>‹Nº›</a:t>
            </a:fld>
            <a:endParaRPr lang="en-US" altLang="zh-TW"/>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x-none"/>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F9892465-840F-486D-A0DA-B5A0847AB779}" type="slidenum">
              <a:rPr lang="zh-TW" altLang="en-US" smtClean="0"/>
              <a:pPr/>
              <a:t>‹Nº›</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FC53FCEF-C09A-4B91-9672-0D80469AB0EC}" type="slidenum">
              <a:rPr lang="zh-TW" altLang="en-US"/>
              <a:pPr/>
              <a:t>‹Nº›</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x-none"/>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Date Placeholder 4"/>
          <p:cNvSpPr>
            <a:spLocks noGrp="1"/>
          </p:cNvSpPr>
          <p:nvPr>
            <p:ph type="dt" sz="half" idx="10"/>
          </p:nvPr>
        </p:nvSpPr>
        <p:spPr/>
        <p:txBody>
          <a:bodyPr/>
          <a:lstStyle/>
          <a:p>
            <a:endParaRPr lang="en-US" altLang="zh-TW"/>
          </a:p>
        </p:txBody>
      </p:sp>
      <p:sp>
        <p:nvSpPr>
          <p:cNvPr id="6" name="Footer Placeholder 5"/>
          <p:cNvSpPr>
            <a:spLocks noGrp="1"/>
          </p:cNvSpPr>
          <p:nvPr>
            <p:ph type="ftr" sz="quarter" idx="11"/>
          </p:nvPr>
        </p:nvSpPr>
        <p:spPr/>
        <p:txBody>
          <a:bodyPr/>
          <a:lstStyle/>
          <a:p>
            <a:endParaRPr lang="en-US" altLang="zh-TW"/>
          </a:p>
        </p:txBody>
      </p:sp>
      <p:sp>
        <p:nvSpPr>
          <p:cNvPr id="7" name="Slide Number Placeholder 6"/>
          <p:cNvSpPr>
            <a:spLocks noGrp="1"/>
          </p:cNvSpPr>
          <p:nvPr>
            <p:ph type="sldNum" sz="quarter" idx="12"/>
          </p:nvPr>
        </p:nvSpPr>
        <p:spPr/>
        <p:txBody>
          <a:bodyPr/>
          <a:lstStyle/>
          <a:p>
            <a:fld id="{836A42AB-5635-44FD-B6E3-6356CB98C5AB}" type="slidenum">
              <a:rPr lang="zh-TW" altLang="en-US" smtClean="0"/>
              <a:pPr/>
              <a:t>‹Nº›</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x-none"/>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7" name="Date Placeholder 6"/>
          <p:cNvSpPr>
            <a:spLocks noGrp="1"/>
          </p:cNvSpPr>
          <p:nvPr>
            <p:ph type="dt" sz="half" idx="10"/>
          </p:nvPr>
        </p:nvSpPr>
        <p:spPr/>
        <p:txBody>
          <a:bodyPr/>
          <a:lstStyle/>
          <a:p>
            <a:endParaRPr lang="en-US" altLang="zh-TW"/>
          </a:p>
        </p:txBody>
      </p:sp>
      <p:sp>
        <p:nvSpPr>
          <p:cNvPr id="8" name="Footer Placeholder 7"/>
          <p:cNvSpPr>
            <a:spLocks noGrp="1"/>
          </p:cNvSpPr>
          <p:nvPr>
            <p:ph type="ftr" sz="quarter" idx="11"/>
          </p:nvPr>
        </p:nvSpPr>
        <p:spPr/>
        <p:txBody>
          <a:bodyPr/>
          <a:lstStyle/>
          <a:p>
            <a:endParaRPr lang="en-US" altLang="zh-TW"/>
          </a:p>
        </p:txBody>
      </p:sp>
      <p:sp>
        <p:nvSpPr>
          <p:cNvPr id="9" name="Slide Number Placeholder 8"/>
          <p:cNvSpPr>
            <a:spLocks noGrp="1"/>
          </p:cNvSpPr>
          <p:nvPr>
            <p:ph type="sldNum" sz="quarter" idx="12"/>
          </p:nvPr>
        </p:nvSpPr>
        <p:spPr/>
        <p:txBody>
          <a:bodyPr/>
          <a:lstStyle/>
          <a:p>
            <a:fld id="{90AB6C09-291F-4E49-85C7-357B3E7575E1}" type="slidenum">
              <a:rPr lang="zh-TW" altLang="en-US" smtClean="0"/>
              <a:pPr/>
              <a:t>‹Nº›</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Date Placeholder 2"/>
          <p:cNvSpPr>
            <a:spLocks noGrp="1"/>
          </p:cNvSpPr>
          <p:nvPr>
            <p:ph type="dt" sz="half" idx="10"/>
          </p:nvPr>
        </p:nvSpPr>
        <p:spPr/>
        <p:txBody>
          <a:bodyPr/>
          <a:lstStyle/>
          <a:p>
            <a:endParaRPr lang="en-US" altLang="zh-TW"/>
          </a:p>
        </p:txBody>
      </p:sp>
      <p:sp>
        <p:nvSpPr>
          <p:cNvPr id="4" name="Footer Placeholder 3"/>
          <p:cNvSpPr>
            <a:spLocks noGrp="1"/>
          </p:cNvSpPr>
          <p:nvPr>
            <p:ph type="ftr" sz="quarter" idx="11"/>
          </p:nvPr>
        </p:nvSpPr>
        <p:spPr/>
        <p:txBody>
          <a:bodyPr/>
          <a:lstStyle/>
          <a:p>
            <a:endParaRPr lang="en-US" altLang="zh-TW"/>
          </a:p>
        </p:txBody>
      </p:sp>
      <p:sp>
        <p:nvSpPr>
          <p:cNvPr id="5" name="Slide Number Placeholder 4"/>
          <p:cNvSpPr>
            <a:spLocks noGrp="1"/>
          </p:cNvSpPr>
          <p:nvPr>
            <p:ph type="sldNum" sz="quarter" idx="12"/>
          </p:nvPr>
        </p:nvSpPr>
        <p:spPr/>
        <p:txBody>
          <a:bodyPr/>
          <a:lstStyle/>
          <a:p>
            <a:fld id="{FC15DCE2-2B82-47E3-ACED-AA96C10CAA3D}" type="slidenum">
              <a:rPr lang="zh-TW" altLang="en-US" smtClean="0"/>
              <a:pPr/>
              <a:t>‹Nº›</a:t>
            </a:fld>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TW"/>
          </a:p>
        </p:txBody>
      </p:sp>
      <p:sp>
        <p:nvSpPr>
          <p:cNvPr id="3" name="Footer Placeholder 2"/>
          <p:cNvSpPr>
            <a:spLocks noGrp="1"/>
          </p:cNvSpPr>
          <p:nvPr>
            <p:ph type="ftr" sz="quarter" idx="11"/>
          </p:nvPr>
        </p:nvSpPr>
        <p:spPr/>
        <p:txBody>
          <a:bodyPr/>
          <a:lstStyle/>
          <a:p>
            <a:endParaRPr lang="en-US" altLang="zh-TW"/>
          </a:p>
        </p:txBody>
      </p:sp>
      <p:sp>
        <p:nvSpPr>
          <p:cNvPr id="4" name="Slide Number Placeholder 3"/>
          <p:cNvSpPr>
            <a:spLocks noGrp="1"/>
          </p:cNvSpPr>
          <p:nvPr>
            <p:ph type="sldNum" sz="quarter" idx="12"/>
          </p:nvPr>
        </p:nvSpPr>
        <p:spPr/>
        <p:txBody>
          <a:bodyPr/>
          <a:lstStyle/>
          <a:p>
            <a:fld id="{9F9CB32D-9E74-420D-8A8C-C7CAA6D393E0}" type="slidenum">
              <a:rPr lang="zh-TW" altLang="en-US" smtClean="0"/>
              <a:pPr/>
              <a:t>‹Nº›</a:t>
            </a:fld>
            <a:endParaRPr lang="en-US" altLang="zh-TW"/>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x-none"/>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endParaRPr lang="en-US" altLang="zh-TW"/>
          </a:p>
        </p:txBody>
      </p:sp>
      <p:sp>
        <p:nvSpPr>
          <p:cNvPr id="6" name="Footer Placeholder 5"/>
          <p:cNvSpPr>
            <a:spLocks noGrp="1"/>
          </p:cNvSpPr>
          <p:nvPr>
            <p:ph type="ftr" sz="quarter" idx="11"/>
          </p:nvPr>
        </p:nvSpPr>
        <p:spPr/>
        <p:txBody>
          <a:bodyPr/>
          <a:lstStyle/>
          <a:p>
            <a:endParaRPr lang="en-US" altLang="zh-TW"/>
          </a:p>
        </p:txBody>
      </p:sp>
      <p:sp>
        <p:nvSpPr>
          <p:cNvPr id="7" name="Slide Number Placeholder 6"/>
          <p:cNvSpPr>
            <a:spLocks noGrp="1"/>
          </p:cNvSpPr>
          <p:nvPr>
            <p:ph type="sldNum" sz="quarter" idx="12"/>
          </p:nvPr>
        </p:nvSpPr>
        <p:spPr/>
        <p:txBody>
          <a:bodyPr/>
          <a:lstStyle/>
          <a:p>
            <a:fld id="{9761628D-4B49-4148-978A-2D9A2A1CAADB}" type="slidenum">
              <a:rPr lang="zh-TW" altLang="en-US" smtClean="0"/>
              <a:pPr/>
              <a:t>‹Nº›</a:t>
            </a:fld>
            <a:endParaRPr lang="en-US" altLang="zh-TW"/>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x-none"/>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endParaRPr lang="en-US" altLang="zh-TW"/>
          </a:p>
        </p:txBody>
      </p:sp>
      <p:sp>
        <p:nvSpPr>
          <p:cNvPr id="6" name="Footer Placeholder 5"/>
          <p:cNvSpPr>
            <a:spLocks noGrp="1"/>
          </p:cNvSpPr>
          <p:nvPr>
            <p:ph type="ftr" sz="quarter" idx="11"/>
          </p:nvPr>
        </p:nvSpPr>
        <p:spPr/>
        <p:txBody>
          <a:bodyPr/>
          <a:lstStyle/>
          <a:p>
            <a:endParaRPr lang="en-US" altLang="zh-TW"/>
          </a:p>
        </p:txBody>
      </p:sp>
      <p:sp>
        <p:nvSpPr>
          <p:cNvPr id="7" name="Slide Number Placeholder 6"/>
          <p:cNvSpPr>
            <a:spLocks noGrp="1"/>
          </p:cNvSpPr>
          <p:nvPr>
            <p:ph type="sldNum" sz="quarter" idx="12"/>
          </p:nvPr>
        </p:nvSpPr>
        <p:spPr/>
        <p:txBody>
          <a:bodyPr/>
          <a:lstStyle/>
          <a:p>
            <a:fld id="{580D488D-39FB-49CC-BD23-9207139B5BC3}" type="slidenum">
              <a:rPr lang="zh-TW" altLang="en-US" smtClean="0"/>
              <a:pPr/>
              <a:t>‹Nº›</a:t>
            </a:fld>
            <a:endParaRPr lang="en-US" altLang="zh-TW"/>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9ABD5BEE-5DFB-466C-9EE6-B95614D5DF72}" type="slidenum">
              <a:rPr lang="zh-TW" altLang="en-US" smtClean="0"/>
              <a:pPr/>
              <a:t>‹Nº›</a:t>
            </a:fld>
            <a:endParaRPr lang="en-US" altLang="zh-TW"/>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x-none"/>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466DEE7D-FCA9-4F71-975D-73C8C0153FDE}" type="slidenum">
              <a:rPr lang="zh-TW" altLang="en-US" smtClean="0"/>
              <a:pPr/>
              <a:t>‹Nº›</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4" y="2906317"/>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F9892465-840F-486D-A0DA-B5A0847AB779}" type="slidenum">
              <a:rPr lang="zh-TW" altLang="en-US"/>
              <a:pPr/>
              <a:t>‹Nº›</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00200"/>
            <a:ext cx="38608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26000" y="1600200"/>
            <a:ext cx="38608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836A42AB-5635-44FD-B6E3-6356CB98C5AB}" type="slidenum">
              <a:rPr lang="zh-TW" altLang="en-US"/>
              <a:pPr/>
              <a:t>‹Nº›</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087"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087"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zh-TW"/>
          </a:p>
        </p:txBody>
      </p:sp>
      <p:sp>
        <p:nvSpPr>
          <p:cNvPr id="8" name="Footer Placeholder 7"/>
          <p:cNvSpPr>
            <a:spLocks noGrp="1"/>
          </p:cNvSpPr>
          <p:nvPr>
            <p:ph type="ftr" sz="quarter" idx="11"/>
          </p:nvPr>
        </p:nvSpPr>
        <p:spPr/>
        <p:txBody>
          <a:bodyPr/>
          <a:lstStyle>
            <a:lvl1pPr>
              <a:defRPr/>
            </a:lvl1pPr>
          </a:lstStyle>
          <a:p>
            <a:endParaRPr lang="en-US" altLang="zh-TW"/>
          </a:p>
        </p:txBody>
      </p:sp>
      <p:sp>
        <p:nvSpPr>
          <p:cNvPr id="9" name="Slide Number Placeholder 8"/>
          <p:cNvSpPr>
            <a:spLocks noGrp="1"/>
          </p:cNvSpPr>
          <p:nvPr>
            <p:ph type="sldNum" sz="quarter" idx="12"/>
          </p:nvPr>
        </p:nvSpPr>
        <p:spPr/>
        <p:txBody>
          <a:bodyPr/>
          <a:lstStyle>
            <a:lvl1pPr>
              <a:defRPr/>
            </a:lvl1pPr>
          </a:lstStyle>
          <a:p>
            <a:fld id="{90AB6C09-291F-4E49-85C7-357B3E7575E1}" type="slidenum">
              <a:rPr lang="zh-TW" altLang="en-US"/>
              <a:pPr/>
              <a:t>‹Nº›</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zh-TW"/>
          </a:p>
        </p:txBody>
      </p:sp>
      <p:sp>
        <p:nvSpPr>
          <p:cNvPr id="4" name="Footer Placeholder 3"/>
          <p:cNvSpPr>
            <a:spLocks noGrp="1"/>
          </p:cNvSpPr>
          <p:nvPr>
            <p:ph type="ftr" sz="quarter" idx="11"/>
          </p:nvPr>
        </p:nvSpPr>
        <p:spPr/>
        <p:txBody>
          <a:bodyPr/>
          <a:lstStyle>
            <a:lvl1pPr>
              <a:defRPr/>
            </a:lvl1pPr>
          </a:lstStyle>
          <a:p>
            <a:endParaRPr lang="en-US" altLang="zh-TW"/>
          </a:p>
        </p:txBody>
      </p:sp>
      <p:sp>
        <p:nvSpPr>
          <p:cNvPr id="5" name="Slide Number Placeholder 4"/>
          <p:cNvSpPr>
            <a:spLocks noGrp="1"/>
          </p:cNvSpPr>
          <p:nvPr>
            <p:ph type="sldNum" sz="quarter" idx="12"/>
          </p:nvPr>
        </p:nvSpPr>
        <p:spPr/>
        <p:txBody>
          <a:bodyPr/>
          <a:lstStyle>
            <a:lvl1pPr>
              <a:defRPr/>
            </a:lvl1pPr>
          </a:lstStyle>
          <a:p>
            <a:fld id="{FC15DCE2-2B82-47E3-ACED-AA96C10CAA3D}" type="slidenum">
              <a:rPr lang="zh-TW" altLang="en-US"/>
              <a:pPr/>
              <a:t>‹Nº›</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p>
        </p:txBody>
      </p:sp>
      <p:sp>
        <p:nvSpPr>
          <p:cNvPr id="3" name="Footer Placeholder 2"/>
          <p:cNvSpPr>
            <a:spLocks noGrp="1"/>
          </p:cNvSpPr>
          <p:nvPr>
            <p:ph type="ftr" sz="quarter" idx="11"/>
          </p:nvPr>
        </p:nvSpPr>
        <p:spPr/>
        <p:txBody>
          <a:bodyPr/>
          <a:lstStyle>
            <a:lvl1pPr>
              <a:defRPr/>
            </a:lvl1pPr>
          </a:lstStyle>
          <a:p>
            <a:endParaRPr lang="en-US" altLang="zh-TW"/>
          </a:p>
        </p:txBody>
      </p:sp>
      <p:sp>
        <p:nvSpPr>
          <p:cNvPr id="4" name="Slide Number Placeholder 3"/>
          <p:cNvSpPr>
            <a:spLocks noGrp="1"/>
          </p:cNvSpPr>
          <p:nvPr>
            <p:ph type="sldNum" sz="quarter" idx="12"/>
          </p:nvPr>
        </p:nvSpPr>
        <p:spPr/>
        <p:txBody>
          <a:bodyPr/>
          <a:lstStyle>
            <a:lvl1pPr>
              <a:defRPr/>
            </a:lvl1pPr>
          </a:lstStyle>
          <a:p>
            <a:fld id="{9F9CB32D-9E74-420D-8A8C-C7CAA6D393E0}" type="slidenum">
              <a:rPr lang="zh-TW" altLang="en-US"/>
              <a:pPr/>
              <a:t>‹Nº›</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2659"/>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708"/>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9761628D-4B49-4148-978A-2D9A2A1CAADB}" type="slidenum">
              <a:rPr lang="zh-TW" altLang="en-US"/>
              <a:pPr/>
              <a:t>‹Nº›</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1"/>
            <a:ext cx="5486400" cy="566738"/>
          </a:xfrm>
        </p:spPr>
        <p:txBody>
          <a:bodyPr anchor="b"/>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1792817"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580D488D-39FB-49CC-BD23-9207139B5BC3}" type="slidenum">
              <a:rPr lang="zh-TW" altLang="en-US"/>
              <a:pPr/>
              <a:t>‹Nº›</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image" Target="../media/image1.png" /><Relationship Id="rId2" Type="http://schemas.openxmlformats.org/officeDocument/2006/relationships/slideLayout" Target="../slideLayouts/slideLayout2.xml" /><Relationship Id="rId16" Type="http://schemas.openxmlformats.org/officeDocument/2006/relationships/theme" Target="../theme/theme1.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 /><Relationship Id="rId13" Type="http://schemas.openxmlformats.org/officeDocument/2006/relationships/theme" Target="../theme/theme2.xml" /><Relationship Id="rId3" Type="http://schemas.openxmlformats.org/officeDocument/2006/relationships/slideLayout" Target="../slideLayouts/slideLayout18.xml" /><Relationship Id="rId7" Type="http://schemas.openxmlformats.org/officeDocument/2006/relationships/slideLayout" Target="../slideLayouts/slideLayout22.xml" /><Relationship Id="rId12" Type="http://schemas.openxmlformats.org/officeDocument/2006/relationships/slideLayout" Target="../slideLayouts/slideLayout27.xml" /><Relationship Id="rId2" Type="http://schemas.openxmlformats.org/officeDocument/2006/relationships/slideLayout" Target="../slideLayouts/slideLayout17.xml" /><Relationship Id="rId1" Type="http://schemas.openxmlformats.org/officeDocument/2006/relationships/slideLayout" Target="../slideLayouts/slideLayout16.xml" /><Relationship Id="rId6" Type="http://schemas.openxmlformats.org/officeDocument/2006/relationships/slideLayout" Target="../slideLayouts/slideLayout21.xml" /><Relationship Id="rId11" Type="http://schemas.openxmlformats.org/officeDocument/2006/relationships/slideLayout" Target="../slideLayouts/slideLayout26.xml" /><Relationship Id="rId5" Type="http://schemas.openxmlformats.org/officeDocument/2006/relationships/slideLayout" Target="../slideLayouts/slideLayout20.xml" /><Relationship Id="rId10" Type="http://schemas.openxmlformats.org/officeDocument/2006/relationships/slideLayout" Target="../slideLayouts/slideLayout25.xml" /><Relationship Id="rId4" Type="http://schemas.openxmlformats.org/officeDocument/2006/relationships/slideLayout" Target="../slideLayouts/slideLayout19.xml" /><Relationship Id="rId9" Type="http://schemas.openxmlformats.org/officeDocument/2006/relationships/slideLayout" Target="../slideLayouts/slideLayout24.xml" /><Relationship Id="rId14" Type="http://schemas.openxmlformats.org/officeDocument/2006/relationships/image" Target="../media/image1.png"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tile tx="19050" ty="0" sx="100000" sy="100000" flip="none" algn="ctr"/>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762000" y="275035"/>
            <a:ext cx="7924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1075" name="Rectangle 3"/>
          <p:cNvSpPr>
            <a:spLocks noGrp="1" noChangeArrowheads="1"/>
          </p:cNvSpPr>
          <p:nvPr>
            <p:ph type="body" idx="1"/>
          </p:nvPr>
        </p:nvSpPr>
        <p:spPr bwMode="auto">
          <a:xfrm>
            <a:off x="762000" y="1600200"/>
            <a:ext cx="7924800" cy="45255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31076" name="Rectangle 4"/>
          <p:cNvSpPr>
            <a:spLocks noGrp="1" noChangeArrowheads="1"/>
          </p:cNvSpPr>
          <p:nvPr>
            <p:ph type="dt" sz="half" idx="2"/>
          </p:nvPr>
        </p:nvSpPr>
        <p:spPr bwMode="auto">
          <a:xfrm>
            <a:off x="990600" y="6244829"/>
            <a:ext cx="1600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defRPr sz="1400">
                <a:solidFill>
                  <a:srgbClr val="003366"/>
                </a:solidFill>
                <a:effectLst/>
                <a:ea typeface="PMingLiU" pitchFamily="18" charset="-120"/>
              </a:defRPr>
            </a:lvl1pPr>
          </a:lstStyle>
          <a:p>
            <a:endParaRPr lang="en-US" altLang="zh-TW"/>
          </a:p>
        </p:txBody>
      </p:sp>
      <p:sp>
        <p:nvSpPr>
          <p:cNvPr id="131077" name="Rectangle 5"/>
          <p:cNvSpPr>
            <a:spLocks noGrp="1" noChangeArrowheads="1"/>
          </p:cNvSpPr>
          <p:nvPr>
            <p:ph type="ftr" sz="quarter" idx="3"/>
          </p:nvPr>
        </p:nvSpPr>
        <p:spPr bwMode="auto">
          <a:xfrm>
            <a:off x="3848102" y="6244829"/>
            <a:ext cx="21717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defRPr sz="1400">
                <a:solidFill>
                  <a:srgbClr val="003366"/>
                </a:solidFill>
                <a:effectLst/>
                <a:ea typeface="PMingLiU" pitchFamily="18" charset="-120"/>
              </a:defRPr>
            </a:lvl1pPr>
          </a:lstStyle>
          <a:p>
            <a:endParaRPr lang="en-US" altLang="zh-TW"/>
          </a:p>
        </p:txBody>
      </p:sp>
      <p:sp>
        <p:nvSpPr>
          <p:cNvPr id="131078" name="Rectangle 6"/>
          <p:cNvSpPr>
            <a:spLocks noGrp="1" noChangeArrowheads="1"/>
          </p:cNvSpPr>
          <p:nvPr>
            <p:ph type="sldNum" sz="quarter" idx="4"/>
          </p:nvPr>
        </p:nvSpPr>
        <p:spPr bwMode="auto">
          <a:xfrm>
            <a:off x="7086600" y="6244829"/>
            <a:ext cx="1600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400">
                <a:solidFill>
                  <a:srgbClr val="003366"/>
                </a:solidFill>
                <a:effectLst/>
                <a:ea typeface="PMingLiU" pitchFamily="18" charset="-120"/>
              </a:defRPr>
            </a:lvl1pPr>
          </a:lstStyle>
          <a:p>
            <a:fld id="{186CE27F-1257-49B7-A5AA-6DC96A80003F}" type="slidenum">
              <a:rPr lang="zh-TW" altLang="en-US"/>
              <a:pPr/>
              <a:t>‹Nº›</a:t>
            </a:fld>
            <a:endParaRPr lang="en-US" altLang="zh-TW"/>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hf sldNum="0" hdr="0" ftr="0" dt="0"/>
  <p:txStyles>
    <p:titleStyle>
      <a:lvl1pPr algn="ctr" rtl="0" fontAlgn="base">
        <a:spcBef>
          <a:spcPct val="0"/>
        </a:spcBef>
        <a:spcAft>
          <a:spcPct val="0"/>
        </a:spcAft>
        <a:defRPr sz="4400" b="1">
          <a:solidFill>
            <a:srgbClr val="003366"/>
          </a:solidFill>
          <a:latin typeface="+mj-lt"/>
          <a:ea typeface="+mj-ea"/>
          <a:cs typeface="+mj-cs"/>
        </a:defRPr>
      </a:lvl1pPr>
      <a:lvl2pPr algn="ctr" rtl="0" fontAlgn="base">
        <a:spcBef>
          <a:spcPct val="0"/>
        </a:spcBef>
        <a:spcAft>
          <a:spcPct val="0"/>
        </a:spcAft>
        <a:defRPr sz="4400" b="1">
          <a:solidFill>
            <a:srgbClr val="003366"/>
          </a:solidFill>
          <a:latin typeface="Arial" pitchFamily="34" charset="0"/>
        </a:defRPr>
      </a:lvl2pPr>
      <a:lvl3pPr algn="ctr" rtl="0" fontAlgn="base">
        <a:spcBef>
          <a:spcPct val="0"/>
        </a:spcBef>
        <a:spcAft>
          <a:spcPct val="0"/>
        </a:spcAft>
        <a:defRPr sz="4400" b="1">
          <a:solidFill>
            <a:srgbClr val="003366"/>
          </a:solidFill>
          <a:latin typeface="Arial" pitchFamily="34" charset="0"/>
        </a:defRPr>
      </a:lvl3pPr>
      <a:lvl4pPr algn="ctr" rtl="0" fontAlgn="base">
        <a:spcBef>
          <a:spcPct val="0"/>
        </a:spcBef>
        <a:spcAft>
          <a:spcPct val="0"/>
        </a:spcAft>
        <a:defRPr sz="4400" b="1">
          <a:solidFill>
            <a:srgbClr val="003366"/>
          </a:solidFill>
          <a:latin typeface="Arial" pitchFamily="34" charset="0"/>
        </a:defRPr>
      </a:lvl4pPr>
      <a:lvl5pPr algn="ctr" rtl="0" fontAlgn="base">
        <a:spcBef>
          <a:spcPct val="0"/>
        </a:spcBef>
        <a:spcAft>
          <a:spcPct val="0"/>
        </a:spcAft>
        <a:defRPr sz="4400" b="1">
          <a:solidFill>
            <a:srgbClr val="003366"/>
          </a:solidFill>
          <a:latin typeface="Arial" pitchFamily="34" charset="0"/>
        </a:defRPr>
      </a:lvl5pPr>
      <a:lvl6pPr marL="457200" algn="ctr" rtl="0" fontAlgn="base">
        <a:spcBef>
          <a:spcPct val="0"/>
        </a:spcBef>
        <a:spcAft>
          <a:spcPct val="0"/>
        </a:spcAft>
        <a:defRPr sz="4400" b="1">
          <a:solidFill>
            <a:srgbClr val="003366"/>
          </a:solidFill>
          <a:latin typeface="Arial" pitchFamily="34" charset="0"/>
        </a:defRPr>
      </a:lvl6pPr>
      <a:lvl7pPr marL="914400" algn="ctr" rtl="0" fontAlgn="base">
        <a:spcBef>
          <a:spcPct val="0"/>
        </a:spcBef>
        <a:spcAft>
          <a:spcPct val="0"/>
        </a:spcAft>
        <a:defRPr sz="4400" b="1">
          <a:solidFill>
            <a:srgbClr val="003366"/>
          </a:solidFill>
          <a:latin typeface="Arial" pitchFamily="34" charset="0"/>
        </a:defRPr>
      </a:lvl7pPr>
      <a:lvl8pPr marL="1371600" algn="ctr" rtl="0" fontAlgn="base">
        <a:spcBef>
          <a:spcPct val="0"/>
        </a:spcBef>
        <a:spcAft>
          <a:spcPct val="0"/>
        </a:spcAft>
        <a:defRPr sz="4400" b="1">
          <a:solidFill>
            <a:srgbClr val="003366"/>
          </a:solidFill>
          <a:latin typeface="Arial" pitchFamily="34" charset="0"/>
        </a:defRPr>
      </a:lvl8pPr>
      <a:lvl9pPr marL="1828800" algn="ctr" rtl="0" fontAlgn="base">
        <a:spcBef>
          <a:spcPct val="0"/>
        </a:spcBef>
        <a:spcAft>
          <a:spcPct val="0"/>
        </a:spcAft>
        <a:defRPr sz="4400" b="1">
          <a:solidFill>
            <a:srgbClr val="003366"/>
          </a:solidFill>
          <a:latin typeface="Arial" pitchFamily="34" charset="0"/>
        </a:defRPr>
      </a:lvl9pPr>
    </p:titleStyle>
    <p:bodyStyle>
      <a:lvl1pPr marL="342900" indent="-342900" algn="l" rtl="0" fontAlgn="base">
        <a:spcBef>
          <a:spcPct val="20000"/>
        </a:spcBef>
        <a:spcAft>
          <a:spcPct val="0"/>
        </a:spcAft>
        <a:buClr>
          <a:schemeClr val="bg1"/>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bg1"/>
        </a:buClr>
        <a:buChar char="–"/>
        <a:defRPr sz="2800">
          <a:solidFill>
            <a:schemeClr val="tx1"/>
          </a:solidFill>
          <a:latin typeface="+mn-lt"/>
        </a:defRPr>
      </a:lvl2pPr>
      <a:lvl3pPr marL="1143000" indent="-228600" algn="l" rtl="0" fontAlgn="base">
        <a:spcBef>
          <a:spcPct val="20000"/>
        </a:spcBef>
        <a:spcAft>
          <a:spcPct val="0"/>
        </a:spcAft>
        <a:buClr>
          <a:schemeClr val="bg1"/>
        </a:buClr>
        <a:buChar char="•"/>
        <a:defRPr sz="2400">
          <a:solidFill>
            <a:schemeClr val="tx1"/>
          </a:solidFill>
          <a:latin typeface="+mn-lt"/>
        </a:defRPr>
      </a:lvl3pPr>
      <a:lvl4pPr marL="1600200" indent="-228600" algn="l" rtl="0" fontAlgn="base">
        <a:spcBef>
          <a:spcPct val="20000"/>
        </a:spcBef>
        <a:spcAft>
          <a:spcPct val="0"/>
        </a:spcAft>
        <a:buClr>
          <a:schemeClr val="bg1"/>
        </a:buClr>
        <a:buChar char="–"/>
        <a:defRPr sz="2000">
          <a:solidFill>
            <a:schemeClr val="tx1"/>
          </a:solidFill>
          <a:latin typeface="+mn-lt"/>
        </a:defRPr>
      </a:lvl4pPr>
      <a:lvl5pPr marL="2057400" indent="-228600" algn="l" rtl="0" fontAlgn="base">
        <a:spcBef>
          <a:spcPct val="20000"/>
        </a:spcBef>
        <a:spcAft>
          <a:spcPct val="0"/>
        </a:spcAft>
        <a:buClr>
          <a:schemeClr val="bg1"/>
        </a:buClr>
        <a:buChar char="»"/>
        <a:defRPr sz="2000">
          <a:solidFill>
            <a:schemeClr val="tx1"/>
          </a:solidFill>
          <a:latin typeface="+mn-lt"/>
        </a:defRPr>
      </a:lvl5pPr>
      <a:lvl6pPr marL="2514600" indent="-228600" algn="l" rtl="0" fontAlgn="base">
        <a:spcBef>
          <a:spcPct val="20000"/>
        </a:spcBef>
        <a:spcAft>
          <a:spcPct val="0"/>
        </a:spcAft>
        <a:buClr>
          <a:schemeClr val="bg1"/>
        </a:buClr>
        <a:buChar char="»"/>
        <a:defRPr sz="2000">
          <a:solidFill>
            <a:schemeClr val="tx1"/>
          </a:solidFill>
          <a:latin typeface="+mn-lt"/>
        </a:defRPr>
      </a:lvl6pPr>
      <a:lvl7pPr marL="2971800" indent="-228600" algn="l" rtl="0" fontAlgn="base">
        <a:spcBef>
          <a:spcPct val="20000"/>
        </a:spcBef>
        <a:spcAft>
          <a:spcPct val="0"/>
        </a:spcAft>
        <a:buClr>
          <a:schemeClr val="bg1"/>
        </a:buClr>
        <a:buChar char="»"/>
        <a:defRPr sz="2000">
          <a:solidFill>
            <a:schemeClr val="tx1"/>
          </a:solidFill>
          <a:latin typeface="+mn-lt"/>
        </a:defRPr>
      </a:lvl7pPr>
      <a:lvl8pPr marL="3429000" indent="-228600" algn="l" rtl="0" fontAlgn="base">
        <a:spcBef>
          <a:spcPct val="20000"/>
        </a:spcBef>
        <a:spcAft>
          <a:spcPct val="0"/>
        </a:spcAft>
        <a:buClr>
          <a:schemeClr val="bg1"/>
        </a:buClr>
        <a:buChar char="»"/>
        <a:defRPr sz="2000">
          <a:solidFill>
            <a:schemeClr val="tx1"/>
          </a:solidFill>
          <a:latin typeface="+mn-lt"/>
        </a:defRPr>
      </a:lvl8pPr>
      <a:lvl9pPr marL="3886200" indent="-228600" algn="l" rtl="0" fontAlgn="base">
        <a:spcBef>
          <a:spcPct val="20000"/>
        </a:spcBef>
        <a:spcAft>
          <a:spcPct val="0"/>
        </a:spcAft>
        <a:buClr>
          <a:schemeClr val="bg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x-none"/>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endParaRPr lang="en-US" altLang="zh-TW"/>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ltLang="zh-TW"/>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86CE27F-1257-49B7-A5AA-6DC96A80003F}" type="slidenum">
              <a:rPr lang="zh-TW" altLang="en-US" smtClean="0"/>
              <a:pPr/>
              <a:t>‹Nº›</a:t>
            </a:fld>
            <a:endParaRPr lang="en-US" altLang="zh-TW"/>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notesSlide" Target="../notesSlides/notesSlide1.xml" /><Relationship Id="rId1" Type="http://schemas.openxmlformats.org/officeDocument/2006/relationships/slideLayout" Target="../slideLayouts/slideLayout16.xml" /></Relationships>
</file>

<file path=ppt/slides/_rels/slide10.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17.xml" /></Relationships>
</file>

<file path=ppt/slides/_rels/slide11.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7.xml" /><Relationship Id="rId1" Type="http://schemas.openxmlformats.org/officeDocument/2006/relationships/slideLayout" Target="../slideLayouts/slideLayout17.xml" /></Relationships>
</file>

<file path=ppt/slides/_rels/slide12.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8.xml" /><Relationship Id="rId1" Type="http://schemas.openxmlformats.org/officeDocument/2006/relationships/slideLayout" Target="../slideLayouts/slideLayout17.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17.xml" /></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 /><Relationship Id="rId2" Type="http://schemas.openxmlformats.org/officeDocument/2006/relationships/slideLayout" Target="../slideLayouts/slideLayout23.xml" /><Relationship Id="rId1" Type="http://schemas.openxmlformats.org/officeDocument/2006/relationships/vmlDrawing" Target="../drawings/vmlDrawing1.vml" /><Relationship Id="rId5" Type="http://schemas.openxmlformats.org/officeDocument/2006/relationships/image" Target="../media/image13.wmf" /><Relationship Id="rId4" Type="http://schemas.openxmlformats.org/officeDocument/2006/relationships/oleObject" Target="../embeddings/oleObject1.bin"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7.xml" /></Relationships>
</file>

<file path=ppt/slides/_rels/slide16.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png" /><Relationship Id="rId1" Type="http://schemas.openxmlformats.org/officeDocument/2006/relationships/slideLayout" Target="../slideLayouts/slideLayout17.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7.xml" /></Relationships>
</file>

<file path=ppt/slides/_rels/slide1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13.xml" /><Relationship Id="rId1" Type="http://schemas.openxmlformats.org/officeDocument/2006/relationships/slideLayout" Target="../slideLayouts/slideLayout17.xml" /></Relationships>
</file>

<file path=ppt/slides/_rels/slide19.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notesSlide" Target="../notesSlides/notesSlide14.xml" /><Relationship Id="rId1" Type="http://schemas.openxmlformats.org/officeDocument/2006/relationships/slideLayout" Target="../slideLayouts/slideLayout17.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2.xml" /><Relationship Id="rId1" Type="http://schemas.openxmlformats.org/officeDocument/2006/relationships/slideLayout" Target="../slideLayouts/slideLayout17.xml" /></Relationships>
</file>

<file path=ppt/slides/_rels/slide20.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png" /><Relationship Id="rId1" Type="http://schemas.openxmlformats.org/officeDocument/2006/relationships/slideLayout" Target="../slideLayouts/slideLayout16.xml" /></Relationships>
</file>

<file path=ppt/slides/_rels/slide21.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notesSlide" Target="../notesSlides/notesSlide15.xml" /><Relationship Id="rId1" Type="http://schemas.openxmlformats.org/officeDocument/2006/relationships/slideLayout" Target="../slideLayouts/slideLayout17.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3.xml" /></Relationships>
</file>

<file path=ppt/slides/_rels/slide23.xml.rels><?xml version="1.0" encoding="UTF-8" standalone="yes"?>
<Relationships xmlns="http://schemas.openxmlformats.org/package/2006/relationships"><Relationship Id="rId2" Type="http://schemas.openxmlformats.org/officeDocument/2006/relationships/chart" Target="../charts/chart2.xml" /><Relationship Id="rId1" Type="http://schemas.openxmlformats.org/officeDocument/2006/relationships/slideLayout" Target="../slideLayouts/slideLayout17.xml" /></Relationships>
</file>

<file path=ppt/slides/_rels/slide24.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17.xml" /><Relationship Id="rId1" Type="http://schemas.openxmlformats.org/officeDocument/2006/relationships/slideLayout" Target="../slideLayouts/slideLayout16.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17.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17.xml" /></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 /><Relationship Id="rId2" Type="http://schemas.openxmlformats.org/officeDocument/2006/relationships/slideLayout" Target="../slideLayouts/slideLayout23.xml" /><Relationship Id="rId1" Type="http://schemas.openxmlformats.org/officeDocument/2006/relationships/vmlDrawing" Target="../drawings/vmlDrawing2.vml" /><Relationship Id="rId5" Type="http://schemas.openxmlformats.org/officeDocument/2006/relationships/image" Target="../media/image13.wmf" /><Relationship Id="rId4" Type="http://schemas.openxmlformats.org/officeDocument/2006/relationships/oleObject" Target="../embeddings/oleObject1.bin" /></Relationships>
</file>

<file path=ppt/slides/_rels/slide29.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21.xml" /><Relationship Id="rId1" Type="http://schemas.openxmlformats.org/officeDocument/2006/relationships/slideLayout" Target="../slideLayouts/slideLayout16.xml" /></Relationships>
</file>

<file path=ppt/slides/_rels/slide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xml" /><Relationship Id="rId1" Type="http://schemas.openxmlformats.org/officeDocument/2006/relationships/slideLayout" Target="../slideLayouts/slideLayout17.xml" /><Relationship Id="rId4" Type="http://schemas.openxmlformats.org/officeDocument/2006/relationships/image" Target="../media/image5.jpeg" /></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17.xml" /></Relationships>
</file>

<file path=ppt/slides/_rels/slide31.xml.rels><?xml version="1.0" encoding="UTF-8" standalone="yes"?>
<Relationships xmlns="http://schemas.openxmlformats.org/package/2006/relationships"><Relationship Id="rId2" Type="http://schemas.openxmlformats.org/officeDocument/2006/relationships/chart" Target="../charts/chart3.xml" /><Relationship Id="rId1" Type="http://schemas.openxmlformats.org/officeDocument/2006/relationships/slideLayout" Target="../slideLayouts/slideLayout17.xml" /></Relationships>
</file>

<file path=ppt/slides/_rels/slide32.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16.xml" /></Relationships>
</file>

<file path=ppt/slides/_rels/slide33.xml.rels><?xml version="1.0" encoding="UTF-8" standalone="yes"?>
<Relationships xmlns="http://schemas.openxmlformats.org/package/2006/relationships"><Relationship Id="rId3" Type="http://schemas.openxmlformats.org/officeDocument/2006/relationships/chart" Target="../charts/chart4.xml" /><Relationship Id="rId2" Type="http://schemas.openxmlformats.org/officeDocument/2006/relationships/notesSlide" Target="../notesSlides/notesSlide23.xml" /><Relationship Id="rId1" Type="http://schemas.openxmlformats.org/officeDocument/2006/relationships/slideLayout" Target="../slideLayouts/slideLayout17.xml" /></Relationships>
</file>

<file path=ppt/slides/_rels/slide34.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16.xml" /></Relationships>
</file>

<file path=ppt/slides/_rels/slide35.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16.xml" /></Relationships>
</file>

<file path=ppt/slides/_rels/slide36.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16.xml" /></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 /><Relationship Id="rId2" Type="http://schemas.openxmlformats.org/officeDocument/2006/relationships/slideLayout" Target="../slideLayouts/slideLayout23.xml" /><Relationship Id="rId1" Type="http://schemas.openxmlformats.org/officeDocument/2006/relationships/vmlDrawing" Target="../drawings/vmlDrawing3.vml" /><Relationship Id="rId5" Type="http://schemas.openxmlformats.org/officeDocument/2006/relationships/image" Target="../media/image13.wmf" /><Relationship Id="rId4" Type="http://schemas.openxmlformats.org/officeDocument/2006/relationships/oleObject" Target="../embeddings/oleObject1.bin" /></Relationships>
</file>

<file path=ppt/slides/_rels/slide38.xml.rels><?xml version="1.0" encoding="UTF-8" standalone="yes"?>
<Relationships xmlns="http://schemas.openxmlformats.org/package/2006/relationships"><Relationship Id="rId2" Type="http://schemas.openxmlformats.org/officeDocument/2006/relationships/image" Target="../media/image24.tiff" /><Relationship Id="rId1" Type="http://schemas.openxmlformats.org/officeDocument/2006/relationships/slideLayout" Target="../slideLayouts/slideLayout17.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7.xml" /></Relationships>
</file>

<file path=ppt/slides/_rels/slide40.xml.rels><?xml version="1.0" encoding="UTF-8" standalone="yes"?>
<Relationships xmlns="http://schemas.openxmlformats.org/package/2006/relationships"><Relationship Id="rId3" Type="http://schemas.openxmlformats.org/officeDocument/2006/relationships/image" Target="../media/image25.tiff" /><Relationship Id="rId2" Type="http://schemas.openxmlformats.org/officeDocument/2006/relationships/image" Target="../media/image1.png" /><Relationship Id="rId1" Type="http://schemas.openxmlformats.org/officeDocument/2006/relationships/slideLayout" Target="../slideLayouts/slideLayout17.xml" /></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 /><Relationship Id="rId2" Type="http://schemas.openxmlformats.org/officeDocument/2006/relationships/slideLayout" Target="../slideLayouts/slideLayout23.xml" /><Relationship Id="rId1" Type="http://schemas.openxmlformats.org/officeDocument/2006/relationships/vmlDrawing" Target="../drawings/vmlDrawing4.vml" /><Relationship Id="rId5" Type="http://schemas.openxmlformats.org/officeDocument/2006/relationships/image" Target="../media/image13.wmf" /><Relationship Id="rId4" Type="http://schemas.openxmlformats.org/officeDocument/2006/relationships/oleObject" Target="../embeddings/oleObject1.bin" /></Relationships>
</file>

<file path=ppt/slides/_rels/slide42.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2.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17.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17.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7.xml.rels><?xml version="1.0" encoding="UTF-8" standalone="yes"?>
<Relationships xmlns="http://schemas.openxmlformats.org/package/2006/relationships"><Relationship Id="rId3" Type="http://schemas.openxmlformats.org/officeDocument/2006/relationships/image" Target="../media/image27.tiff" /><Relationship Id="rId2" Type="http://schemas.openxmlformats.org/officeDocument/2006/relationships/image" Target="../media/image1.png" /><Relationship Id="rId1" Type="http://schemas.openxmlformats.org/officeDocument/2006/relationships/slideLayout" Target="../slideLayouts/slideLayout17.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5.xml" /><Relationship Id="rId1" Type="http://schemas.openxmlformats.org/officeDocument/2006/relationships/slideLayout" Target="../slideLayouts/slideLayout17.xml" /><Relationship Id="rId4" Type="http://schemas.openxmlformats.org/officeDocument/2006/relationships/image" Target="../media/image6.jpeg" /></Relationships>
</file>

<file path=ppt/slides/_rels/slide50.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1.png" /><Relationship Id="rId1" Type="http://schemas.openxmlformats.org/officeDocument/2006/relationships/slideLayout" Target="../slideLayouts/slideLayout17.xml" /></Relationships>
</file>

<file path=ppt/slides/_rels/slide51.xml.rels><?xml version="1.0" encoding="UTF-8" standalone="yes"?>
<Relationships xmlns="http://schemas.openxmlformats.org/package/2006/relationships"><Relationship Id="rId2" Type="http://schemas.openxmlformats.org/officeDocument/2006/relationships/chart" Target="../charts/chart5.xml" /><Relationship Id="rId1" Type="http://schemas.openxmlformats.org/officeDocument/2006/relationships/slideLayout" Target="../slideLayouts/slideLayout17.xml" /></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17.xml" /></Relationships>
</file>

<file path=ppt/slides/_rels/slide53.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notesSlide" Target="../notesSlides/notesSlide29.xml" /><Relationship Id="rId1" Type="http://schemas.openxmlformats.org/officeDocument/2006/relationships/slideLayout" Target="../slideLayouts/slideLayout17.xml" /></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17.xml" /></Relationships>
</file>

<file path=ppt/slides/_rels/slide55.xml.rels><?xml version="1.0" encoding="UTF-8" standalone="yes"?>
<Relationships xmlns="http://schemas.openxmlformats.org/package/2006/relationships"><Relationship Id="rId3" Type="http://schemas.openxmlformats.org/officeDocument/2006/relationships/chart" Target="../charts/chart6.xml" /><Relationship Id="rId2" Type="http://schemas.openxmlformats.org/officeDocument/2006/relationships/notesSlide" Target="../notesSlides/notesSlide31.xml" /><Relationship Id="rId1" Type="http://schemas.openxmlformats.org/officeDocument/2006/relationships/slideLayout" Target="../slideLayouts/slideLayout17.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57.xml.rels><?xml version="1.0" encoding="UTF-8" standalone="yes"?>
<Relationships xmlns="http://schemas.openxmlformats.org/package/2006/relationships"><Relationship Id="rId3" Type="http://schemas.openxmlformats.org/officeDocument/2006/relationships/chart" Target="../charts/chart7.xml" /><Relationship Id="rId2" Type="http://schemas.openxmlformats.org/officeDocument/2006/relationships/notesSlide" Target="../notesSlides/notesSlide32.xml" /><Relationship Id="rId1" Type="http://schemas.openxmlformats.org/officeDocument/2006/relationships/slideLayout" Target="../slideLayouts/slideLayout17.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17.xml" /></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 /><Relationship Id="rId1" Type="http://schemas.openxmlformats.org/officeDocument/2006/relationships/slideLayout" Target="../slideLayouts/slideLayout17.xml" /></Relationships>
</file>

<file path=ppt/slides/_rels/slide6.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17.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6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5.xml" /><Relationship Id="rId1" Type="http://schemas.openxmlformats.org/officeDocument/2006/relationships/slideLayout" Target="../slideLayouts/slideLayout17.xml" /></Relationships>
</file>

<file path=ppt/slides/_rels/slide62.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image" Target="../media/image1.png" /><Relationship Id="rId1" Type="http://schemas.openxmlformats.org/officeDocument/2006/relationships/slideLayout" Target="../slideLayouts/slideLayout16.xml" /></Relationships>
</file>

<file path=ppt/slides/_rels/slide63.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1.png" /><Relationship Id="rId1" Type="http://schemas.openxmlformats.org/officeDocument/2006/relationships/slideLayout" Target="../slideLayouts/slideLayout16.xml" /></Relationships>
</file>

<file path=ppt/slides/_rels/slide7.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17.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17.xml" /></Relationships>
</file>

<file path=ppt/slides/_rels/slide9.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1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41" name="Picture 5" descr="P10005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1371600"/>
            <a:ext cx="9144000" cy="5410200"/>
          </a:xfrm>
          <a:prstGeom prst="rect">
            <a:avLst/>
          </a:prstGeom>
          <a:noFill/>
          <a:extLst>
            <a:ext uri="{909E8E84-426E-40dd-AFC4-6F175D3DCCD1}">
              <a14:hiddenFill xmlns:a14="http://schemas.microsoft.com/office/drawing/2010/main" xmlns="">
                <a:solidFill>
                  <a:srgbClr val="FFFFFF"/>
                </a:solidFill>
              </a14:hiddenFill>
            </a:ext>
          </a:extLst>
        </p:spPr>
      </p:pic>
      <p:sp>
        <p:nvSpPr>
          <p:cNvPr id="603138" name="Rectangle 2"/>
          <p:cNvSpPr>
            <a:spLocks noGrp="1" noChangeArrowheads="1"/>
          </p:cNvSpPr>
          <p:nvPr>
            <p:ph type="ctrTitle"/>
          </p:nvPr>
        </p:nvSpPr>
        <p:spPr>
          <a:xfrm>
            <a:off x="711200" y="400050"/>
            <a:ext cx="8432800" cy="11430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r>
              <a:rPr lang="en-US" b="0" dirty="0">
                <a:solidFill>
                  <a:schemeClr val="tx1"/>
                </a:solidFill>
              </a:rPr>
              <a:t> </a:t>
            </a:r>
          </a:p>
        </p:txBody>
      </p:sp>
      <p:sp>
        <p:nvSpPr>
          <p:cNvPr id="2" name="Rounded Rectangle 1"/>
          <p:cNvSpPr/>
          <p:nvPr/>
        </p:nvSpPr>
        <p:spPr>
          <a:xfrm>
            <a:off x="1524000" y="1676401"/>
            <a:ext cx="6248400" cy="1523999"/>
          </a:xfrm>
          <a:prstGeom prst="round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139" name="Rectangle 3"/>
          <p:cNvSpPr>
            <a:spLocks noGrp="1" noChangeArrowheads="1"/>
          </p:cNvSpPr>
          <p:nvPr>
            <p:ph type="subTitle" idx="1"/>
          </p:nvPr>
        </p:nvSpPr>
        <p:spPr>
          <a:xfrm>
            <a:off x="1295400" y="1107953"/>
            <a:ext cx="6705600" cy="1940047"/>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normAutofit fontScale="25000" lnSpcReduction="20000"/>
          </a:bodyPr>
          <a:lstStyle/>
          <a:p>
            <a:pPr marL="342900" indent="-342900">
              <a:lnSpc>
                <a:spcPct val="130000"/>
              </a:lnSpc>
            </a:pPr>
            <a:endParaRPr lang="es-ES_tradnl" sz="14400" b="1" dirty="0">
              <a:solidFill>
                <a:srgbClr val="003366"/>
              </a:solidFill>
              <a:effectLst>
                <a:outerShdw blurRad="38100" dist="38100" dir="2700000" algn="tl">
                  <a:srgbClr val="000000">
                    <a:alpha val="43137"/>
                  </a:srgbClr>
                </a:outerShdw>
              </a:effectLst>
              <a:latin typeface="News Gothic MT" charset="0"/>
              <a:ea typeface="News Gothic MT" charset="0"/>
              <a:cs typeface="News Gothic MT" charset="0"/>
            </a:endParaRPr>
          </a:p>
          <a:p>
            <a:pPr marL="342900" indent="-342900">
              <a:lnSpc>
                <a:spcPct val="120000"/>
              </a:lnSpc>
            </a:pPr>
            <a:r>
              <a:rPr lang="es-ES_tradnl" sz="12800" b="1" dirty="0">
                <a:solidFill>
                  <a:srgbClr val="003366"/>
                </a:solidFill>
                <a:effectLst>
                  <a:outerShdw blurRad="38100" dist="38100" dir="2700000" algn="tl">
                    <a:srgbClr val="000000">
                      <a:alpha val="43137"/>
                    </a:srgbClr>
                  </a:outerShdw>
                </a:effectLst>
                <a:latin typeface="News Gothic MT" charset="0"/>
                <a:ea typeface="News Gothic MT" charset="0"/>
                <a:cs typeface="News Gothic MT" charset="0"/>
              </a:rPr>
              <a:t>Inclusión, Equidad, y Diversidad</a:t>
            </a:r>
          </a:p>
          <a:p>
            <a:pPr marL="342900" indent="-342900">
              <a:lnSpc>
                <a:spcPct val="120000"/>
              </a:lnSpc>
              <a:spcBef>
                <a:spcPts val="0"/>
              </a:spcBef>
            </a:pPr>
            <a:r>
              <a:rPr lang="es-ES_tradnl" sz="9600" b="1" dirty="0">
                <a:solidFill>
                  <a:srgbClr val="000090"/>
                </a:solidFill>
                <a:effectLst>
                  <a:outerShdw blurRad="38100" dist="38100" dir="2700000" algn="tl">
                    <a:srgbClr val="000000">
                      <a:alpha val="43137"/>
                    </a:srgbClr>
                  </a:outerShdw>
                </a:effectLst>
                <a:latin typeface="News Gothic MT" charset="0"/>
                <a:ea typeface="News Gothic MT" charset="0"/>
                <a:cs typeface="News Gothic MT" charset="0"/>
              </a:rPr>
              <a:t>Conferencia CUP</a:t>
            </a:r>
          </a:p>
          <a:p>
            <a:pPr marL="342900" indent="-342900">
              <a:lnSpc>
                <a:spcPct val="120000"/>
              </a:lnSpc>
              <a:spcBef>
                <a:spcPts val="0"/>
              </a:spcBef>
            </a:pPr>
            <a:r>
              <a:rPr lang="es-ES_tradnl" sz="9600" b="1" dirty="0">
                <a:solidFill>
                  <a:srgbClr val="000090"/>
                </a:solidFill>
                <a:effectLst>
                  <a:outerShdw blurRad="38100" dist="38100" dir="2700000" algn="tl">
                    <a:srgbClr val="000000">
                      <a:alpha val="43137"/>
                    </a:srgbClr>
                  </a:outerShdw>
                </a:effectLst>
                <a:latin typeface="News Gothic MT" charset="0"/>
                <a:ea typeface="News Gothic MT" charset="0"/>
                <a:cs typeface="News Gothic MT" charset="0"/>
              </a:rPr>
              <a:t>Santiago, 15 de diciembre de 2022</a:t>
            </a:r>
          </a:p>
          <a:p>
            <a:pPr marL="342900" indent="-342900"/>
            <a:endParaRPr lang="es-ES_tradnl" sz="17600" b="1" dirty="0">
              <a:solidFill>
                <a:srgbClr val="003366"/>
              </a:solidFill>
              <a:effectLst>
                <a:outerShdw blurRad="38100" dist="38100" dir="2700000" algn="tl">
                  <a:srgbClr val="000000">
                    <a:alpha val="43137"/>
                  </a:srgbClr>
                </a:outerShdw>
              </a:effectLst>
              <a:latin typeface="News Gothic MT" charset="0"/>
              <a:ea typeface="News Gothic MT" charset="0"/>
              <a:cs typeface="News Gothic MT" charset="0"/>
            </a:endParaRPr>
          </a:p>
          <a:p>
            <a:pPr marL="342900" indent="-342900"/>
            <a:endParaRPr lang="es-ES_tradnl" sz="17600" b="1" dirty="0">
              <a:solidFill>
                <a:srgbClr val="003366"/>
              </a:solidFill>
              <a:effectLst>
                <a:outerShdw blurRad="38100" dist="38100" dir="2700000" algn="tl">
                  <a:srgbClr val="000000">
                    <a:alpha val="43137"/>
                  </a:srgbClr>
                </a:outerShdw>
              </a:effectLst>
              <a:latin typeface="News Gothic MT" charset="0"/>
              <a:ea typeface="News Gothic MT" charset="0"/>
              <a:cs typeface="News Gothic MT" charset="0"/>
            </a:endParaRPr>
          </a:p>
          <a:p>
            <a:pPr marL="342900" indent="-342900"/>
            <a:endParaRPr lang="es-ES_tradnl" sz="17600" b="1" dirty="0">
              <a:solidFill>
                <a:srgbClr val="003366"/>
              </a:solidFill>
              <a:effectLst>
                <a:outerShdw blurRad="38100" dist="38100" dir="2700000" algn="tl">
                  <a:srgbClr val="000000">
                    <a:alpha val="43137"/>
                  </a:srgbClr>
                </a:outerShdw>
              </a:effectLst>
              <a:latin typeface="News Gothic MT" charset="0"/>
              <a:ea typeface="News Gothic MT" charset="0"/>
              <a:cs typeface="News Gothic MT" charset="0"/>
            </a:endParaRPr>
          </a:p>
          <a:p>
            <a:pPr marL="342900" indent="-342900"/>
            <a:endParaRPr lang="es-ES_tradnl" dirty="0">
              <a:solidFill>
                <a:srgbClr val="003366"/>
              </a:solidFill>
              <a:latin typeface="News Gothic MT" charset="0"/>
              <a:ea typeface="News Gothic MT" charset="0"/>
              <a:cs typeface="News Gothic MT" charset="0"/>
            </a:endParaRPr>
          </a:p>
          <a:p>
            <a:pPr marL="342900" indent="-342900"/>
            <a:endParaRPr lang="es-ES_tradnl" dirty="0">
              <a:solidFill>
                <a:srgbClr val="003366"/>
              </a:solidFill>
              <a:latin typeface="News Gothic MT" charset="0"/>
              <a:ea typeface="News Gothic MT" charset="0"/>
              <a:cs typeface="News Gothic MT" charset="0"/>
            </a:endParaRPr>
          </a:p>
          <a:p>
            <a:pPr marL="342900" indent="-342900"/>
            <a:endParaRPr lang="es-ES_tradnl" dirty="0">
              <a:solidFill>
                <a:srgbClr val="003366"/>
              </a:solidFill>
              <a:latin typeface="News Gothic MT" charset="0"/>
              <a:ea typeface="News Gothic MT" charset="0"/>
              <a:cs typeface="News Gothic MT" charset="0"/>
            </a:endParaRPr>
          </a:p>
          <a:p>
            <a:pPr marL="342900" indent="-342900"/>
            <a:r>
              <a:rPr lang="es-ES_tradnl" dirty="0">
                <a:solidFill>
                  <a:srgbClr val="003366"/>
                </a:solidFill>
                <a:latin typeface="News Gothic MT" charset="0"/>
                <a:ea typeface="News Gothic MT" charset="0"/>
                <a:cs typeface="News Gothic MT" charset="0"/>
              </a:rPr>
              <a:t> , </a:t>
            </a:r>
          </a:p>
        </p:txBody>
      </p:sp>
    </p:spTree>
    <p:extLst>
      <p:ext uri="{BB962C8B-B14F-4D97-AF65-F5344CB8AC3E}">
        <p14:creationId xmlns:p14="http://schemas.microsoft.com/office/powerpoint/2010/main" val="23013464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E1CF-FA4A-224C-92DE-5F508D16FD1C}"/>
              </a:ext>
            </a:extLst>
          </p:cNvPr>
          <p:cNvSpPr>
            <a:spLocks noGrp="1"/>
          </p:cNvSpPr>
          <p:nvPr>
            <p:ph type="title"/>
          </p:nvPr>
        </p:nvSpPr>
        <p:spPr>
          <a:xfrm>
            <a:off x="-914400" y="-117756"/>
            <a:ext cx="9525000" cy="1336956"/>
          </a:xfrm>
        </p:spPr>
        <p:txBody>
          <a:bodyPr/>
          <a:lstStyle/>
          <a:p>
            <a:r>
              <a:rPr lang="en-US" sz="3600" dirty="0">
                <a:solidFill>
                  <a:schemeClr val="bg1"/>
                </a:solidFill>
              </a:rPr>
              <a:t>Un </a:t>
            </a:r>
            <a:r>
              <a:rPr lang="en-US" sz="3600" dirty="0" err="1">
                <a:solidFill>
                  <a:schemeClr val="bg1"/>
                </a:solidFill>
              </a:rPr>
              <a:t>genio</a:t>
            </a:r>
            <a:r>
              <a:rPr lang="en-US" sz="3600" dirty="0">
                <a:solidFill>
                  <a:schemeClr val="bg1"/>
                </a:solidFill>
              </a:rPr>
              <a:t> </a:t>
            </a:r>
            <a:r>
              <a:rPr lang="en-US" sz="3600" dirty="0" err="1">
                <a:solidFill>
                  <a:schemeClr val="bg1"/>
                </a:solidFill>
              </a:rPr>
              <a:t>en</a:t>
            </a:r>
            <a:r>
              <a:rPr lang="en-US" sz="3600" dirty="0">
                <a:solidFill>
                  <a:schemeClr val="bg1"/>
                </a:solidFill>
              </a:rPr>
              <a:t> </a:t>
            </a:r>
            <a:r>
              <a:rPr lang="en-US" sz="3600" dirty="0" err="1">
                <a:solidFill>
                  <a:schemeClr val="bg1"/>
                </a:solidFill>
              </a:rPr>
              <a:t>cada</a:t>
            </a:r>
            <a:r>
              <a:rPr lang="en-US" sz="3600" dirty="0">
                <a:solidFill>
                  <a:schemeClr val="bg1"/>
                </a:solidFill>
              </a:rPr>
              <a:t> uno </a:t>
            </a:r>
            <a:br>
              <a:rPr lang="en-US" sz="3600" dirty="0">
                <a:solidFill>
                  <a:schemeClr val="bg1"/>
                </a:solidFill>
              </a:rPr>
            </a:br>
            <a:r>
              <a:rPr lang="en-US" sz="3600" dirty="0">
                <a:solidFill>
                  <a:schemeClr val="bg1"/>
                </a:solidFill>
              </a:rPr>
              <a:t>de </a:t>
            </a:r>
            <a:r>
              <a:rPr lang="en-US" sz="3600" dirty="0" err="1">
                <a:solidFill>
                  <a:schemeClr val="bg1"/>
                </a:solidFill>
              </a:rPr>
              <a:t>nosotros</a:t>
            </a:r>
            <a:r>
              <a:rPr lang="en-US" sz="3600" dirty="0">
                <a:solidFill>
                  <a:schemeClr val="bg1"/>
                </a:solidFill>
              </a:rPr>
              <a:t>?</a:t>
            </a:r>
          </a:p>
        </p:txBody>
      </p:sp>
      <p:pic>
        <p:nvPicPr>
          <p:cNvPr id="5" name="Content Placeholder 4">
            <a:extLst>
              <a:ext uri="{FF2B5EF4-FFF2-40B4-BE49-F238E27FC236}">
                <a16:creationId xmlns:a16="http://schemas.microsoft.com/office/drawing/2014/main" id="{F0639753-3B84-F843-BEC1-62AB83351D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44532"/>
            <a:ext cx="9144000" cy="5413468"/>
          </a:xfrm>
        </p:spPr>
      </p:pic>
    </p:spTree>
    <p:extLst>
      <p:ext uri="{BB962C8B-B14F-4D97-AF65-F5344CB8AC3E}">
        <p14:creationId xmlns:p14="http://schemas.microsoft.com/office/powerpoint/2010/main" val="1822309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46356"/>
            <a:ext cx="8042276" cy="1336956"/>
          </a:xfrm>
        </p:spPr>
        <p:txBody>
          <a:bodyPr/>
          <a:lstStyle/>
          <a:p>
            <a:endParaRPr lang="en-US" sz="3600" dirty="0">
              <a:solidFill>
                <a:srgbClr val="FFFFFF"/>
              </a:solidFill>
            </a:endParaRPr>
          </a:p>
        </p:txBody>
      </p:sp>
      <p:sp>
        <p:nvSpPr>
          <p:cNvPr id="4" name="Content Placeholder 3">
            <a:extLst>
              <a:ext uri="{FF2B5EF4-FFF2-40B4-BE49-F238E27FC236}">
                <a16:creationId xmlns:a16="http://schemas.microsoft.com/office/drawing/2014/main" id="{50E83850-721F-C543-8EE2-2A52244D6DAB}"/>
              </a:ext>
            </a:extLst>
          </p:cNvPr>
          <p:cNvSpPr>
            <a:spLocks noGrp="1"/>
          </p:cNvSpPr>
          <p:nvPr>
            <p:ph idx="1"/>
          </p:nvPr>
        </p:nvSpPr>
        <p:spPr/>
        <p:txBody>
          <a:bodyPr/>
          <a:lstStyle/>
          <a:p>
            <a:endParaRPr lang="en-US" dirty="0"/>
          </a:p>
        </p:txBody>
      </p:sp>
      <p:pic>
        <p:nvPicPr>
          <p:cNvPr id="3074" name="Picture 2" descr="Cavendish's crocodile and dark horse: The lives of Rutherford and Aston in  parallel - Downard - 2007 - Mass Spectrometry Reviews - Wiley Online Library">
            <a:extLst>
              <a:ext uri="{FF2B5EF4-FFF2-40B4-BE49-F238E27FC236}">
                <a16:creationId xmlns:a16="http://schemas.microsoft.com/office/drawing/2014/main" id="{B6784CDB-0069-DE46-B078-D2952FE8E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838" y="0"/>
            <a:ext cx="514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75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46356"/>
            <a:ext cx="8042276" cy="1336956"/>
          </a:xfrm>
        </p:spPr>
        <p:txBody>
          <a:bodyPr/>
          <a:lstStyle/>
          <a:p>
            <a:r>
              <a:rPr lang="en-US" sz="3600" dirty="0">
                <a:solidFill>
                  <a:srgbClr val="FFFFFF"/>
                </a:solidFill>
              </a:rPr>
              <a:t>Lord Rutherford</a:t>
            </a:r>
          </a:p>
        </p:txBody>
      </p:sp>
      <p:pic>
        <p:nvPicPr>
          <p:cNvPr id="211970" name="Picture 2"/>
          <p:cNvPicPr>
            <a:picLocks noGrp="1" noChangeAspect="1" noChangeArrowheads="1"/>
          </p:cNvPicPr>
          <p:nvPr>
            <p:ph idx="1"/>
          </p:nvPr>
        </p:nvPicPr>
        <p:blipFill>
          <a:blip r:embed="rId3" cstate="print"/>
          <a:srcRect/>
          <a:stretch>
            <a:fillRect/>
          </a:stretch>
        </p:blipFill>
        <p:spPr bwMode="auto">
          <a:xfrm>
            <a:off x="2590800" y="1676400"/>
            <a:ext cx="3962400" cy="4953000"/>
          </a:xfrm>
          <a:prstGeom prst="rect">
            <a:avLst/>
          </a:prstGeom>
          <a:noFill/>
          <a:ln w="9525">
            <a:noFill/>
            <a:miter lim="800000"/>
            <a:headEnd/>
            <a:tailEnd/>
          </a:ln>
        </p:spPr>
      </p:pic>
    </p:spTree>
    <p:extLst>
      <p:ext uri="{BB962C8B-B14F-4D97-AF65-F5344CB8AC3E}">
        <p14:creationId xmlns:p14="http://schemas.microsoft.com/office/powerpoint/2010/main" val="335491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42276" cy="1336956"/>
          </a:xfrm>
        </p:spPr>
        <p:txBody>
          <a:bodyPr/>
          <a:lstStyle/>
          <a:p>
            <a:r>
              <a:rPr lang="es-ES_tradnl" sz="3600" dirty="0">
                <a:solidFill>
                  <a:srgbClr val="FFFFFF"/>
                </a:solidFill>
              </a:rPr>
              <a:t>Premisas</a:t>
            </a:r>
          </a:p>
        </p:txBody>
      </p:sp>
      <p:sp>
        <p:nvSpPr>
          <p:cNvPr id="3" name="Content Placeholder 2"/>
          <p:cNvSpPr>
            <a:spLocks noGrp="1"/>
          </p:cNvSpPr>
          <p:nvPr>
            <p:ph idx="1"/>
          </p:nvPr>
        </p:nvSpPr>
        <p:spPr>
          <a:xfrm>
            <a:off x="533400" y="1524000"/>
            <a:ext cx="8153400" cy="4525963"/>
          </a:xfrm>
        </p:spPr>
        <p:txBody>
          <a:bodyPr>
            <a:normAutofit/>
          </a:bodyPr>
          <a:lstStyle/>
          <a:p>
            <a:pPr>
              <a:buClr>
                <a:srgbClr val="000090"/>
              </a:buClr>
            </a:pPr>
            <a:endParaRPr lang="es-ES_tradnl" sz="2800" dirty="0"/>
          </a:p>
          <a:p>
            <a:pPr>
              <a:buClr>
                <a:srgbClr val="000090"/>
              </a:buClr>
            </a:pPr>
            <a:r>
              <a:rPr lang="es-ES_tradnl" sz="2800" dirty="0"/>
              <a:t>Equidad = proveer igualdad de oportunidades para el acceso y éxito en la educación superior </a:t>
            </a:r>
          </a:p>
          <a:p>
            <a:pPr>
              <a:buClr>
                <a:srgbClr val="000090"/>
              </a:buClr>
            </a:pPr>
            <a:r>
              <a:rPr lang="es-ES_tradnl" sz="2800" dirty="0"/>
              <a:t>Circunstancias que van más allá del control del individuo no deberían influir en las oportunidades de las personas</a:t>
            </a:r>
          </a:p>
        </p:txBody>
      </p:sp>
    </p:spTree>
    <p:extLst>
      <p:ext uri="{BB962C8B-B14F-4D97-AF65-F5344CB8AC3E}">
        <p14:creationId xmlns:p14="http://schemas.microsoft.com/office/powerpoint/2010/main" val="1952798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990600" y="152400"/>
            <a:ext cx="7715251" cy="1143000"/>
          </a:xfrm>
          <a:prstGeom prst="rect">
            <a:avLst/>
          </a:prstGeom>
          <a:noFill/>
          <a:ln w="12700">
            <a:noFill/>
            <a:miter lim="800000"/>
            <a:headEnd/>
            <a:tailEnd/>
          </a:ln>
        </p:spPr>
        <p:txBody>
          <a:bodyPr lIns="90488" tIns="44450" rIns="90488" bIns="44450" anchor="ctr"/>
          <a:lstStyle/>
          <a:p>
            <a:pPr eaLnBrk="0" hangingPunct="0">
              <a:lnSpc>
                <a:spcPct val="100000"/>
              </a:lnSpc>
              <a:spcBef>
                <a:spcPct val="0"/>
              </a:spcBef>
              <a:buClrTx/>
            </a:pPr>
            <a:r>
              <a:rPr lang="en-US" sz="3600" dirty="0" err="1">
                <a:solidFill>
                  <a:srgbClr val="FFFFFF"/>
                </a:solidFill>
                <a:effectLst/>
                <a:latin typeface="Times New Roman" pitchFamily="18" charset="0"/>
              </a:rPr>
              <a:t>Esquema</a:t>
            </a:r>
            <a:endParaRPr lang="en-US" sz="3600" dirty="0">
              <a:solidFill>
                <a:srgbClr val="FFFFFF"/>
              </a:solidFill>
              <a:effectLst/>
              <a:latin typeface="Times New Roman" pitchFamily="18" charset="0"/>
            </a:endParaRPr>
          </a:p>
        </p:txBody>
      </p:sp>
      <p:sp>
        <p:nvSpPr>
          <p:cNvPr id="612355" name="Rectangle 3"/>
          <p:cNvSpPr>
            <a:spLocks noChangeArrowheads="1"/>
          </p:cNvSpPr>
          <p:nvPr/>
        </p:nvSpPr>
        <p:spPr bwMode="auto">
          <a:xfrm>
            <a:off x="660400" y="2362200"/>
            <a:ext cx="8077200" cy="1524000"/>
          </a:xfrm>
          <a:prstGeom prst="rect">
            <a:avLst/>
          </a:prstGeom>
          <a:noFill/>
          <a:ln w="12700">
            <a:noFill/>
            <a:miter lim="800000"/>
            <a:headEnd/>
            <a:tailEnd/>
          </a:ln>
        </p:spPr>
        <p:txBody>
          <a:bodyPr lIns="90488" tIns="44450" rIns="90488" bIns="44450"/>
          <a:lstStyle/>
          <a:p>
            <a:pPr algn="l" eaLnBrk="0" hangingPunct="0">
              <a:lnSpc>
                <a:spcPct val="100000"/>
              </a:lnSpc>
              <a:buClr>
                <a:schemeClr val="tx2"/>
              </a:buClr>
              <a:buSzPct val="75000"/>
            </a:pPr>
            <a:endParaRPr lang="es-ES_tradnl" sz="3600" dirty="0">
              <a:effectLst/>
              <a:latin typeface="Times New Roman" pitchFamily="18" charset="0"/>
            </a:endParaRPr>
          </a:p>
          <a:p>
            <a:pPr algn="l" eaLnBrk="0" hangingPunct="0">
              <a:lnSpc>
                <a:spcPct val="100000"/>
              </a:lnSpc>
              <a:buClr>
                <a:schemeClr val="tx2"/>
              </a:buClr>
              <a:buSzPct val="75000"/>
            </a:pPr>
            <a:endParaRPr lang="es-ES_tradnl" sz="3600" dirty="0">
              <a:effectLst/>
              <a:latin typeface="Times New Roman" pitchFamily="18" charset="0"/>
            </a:endParaRP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Alcance de las disparidades</a:t>
            </a: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Principales causas de la desigualdad</a:t>
            </a: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Impacto del Covid</a:t>
            </a: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Políticas de promoción de la equidad </a:t>
            </a:r>
          </a:p>
        </p:txBody>
      </p:sp>
      <p:graphicFrame>
        <p:nvGraphicFramePr>
          <p:cNvPr id="2050" name="Object 4"/>
          <p:cNvGraphicFramePr>
            <a:graphicFrameLocks noChangeAspect="1"/>
          </p:cNvGraphicFramePr>
          <p:nvPr>
            <p:extLst>
              <p:ext uri="{D42A27DB-BD31-4B8C-83A1-F6EECF244321}">
                <p14:modId xmlns:p14="http://schemas.microsoft.com/office/powerpoint/2010/main" val="99279874"/>
              </p:ext>
            </p:extLst>
          </p:nvPr>
        </p:nvGraphicFramePr>
        <p:xfrm>
          <a:off x="2971800" y="1752600"/>
          <a:ext cx="3454400" cy="1295400"/>
        </p:xfrm>
        <a:graphic>
          <a:graphicData uri="http://schemas.openxmlformats.org/presentationml/2006/ole">
            <mc:AlternateContent xmlns:mc="http://schemas.openxmlformats.org/markup-compatibility/2006">
              <mc:Choice xmlns:v="urn:schemas-microsoft-com:vml" Requires="v">
                <p:oleObj spid="_x0000_s1025" name="Clip" r:id="rId4" imgW="3368650" imgH="2442362" progId="">
                  <p:embed/>
                </p:oleObj>
              </mc:Choice>
              <mc:Fallback>
                <p:oleObj name="Clip" r:id="rId4" imgW="3368650" imgH="2442362" progId="">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3454400" cy="1295400"/>
                      </a:xfrm>
                      <a:prstGeom prst="rect">
                        <a:avLst/>
                      </a:prstGeom>
                      <a:solidFill>
                        <a:srgbClr val="99CCFF"/>
                      </a:solidFill>
                    </p:spPr>
                  </p:pic>
                </p:oleObj>
              </mc:Fallback>
            </mc:AlternateContent>
          </a:graphicData>
        </a:graphic>
      </p:graphicFrame>
    </p:spTree>
    <p:extLst>
      <p:ext uri="{BB962C8B-B14F-4D97-AF65-F5344CB8AC3E}">
        <p14:creationId xmlns:p14="http://schemas.microsoft.com/office/powerpoint/2010/main" val="33537402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1556"/>
            <a:ext cx="8042276" cy="1336956"/>
          </a:xfrm>
        </p:spPr>
        <p:txBody>
          <a:bodyPr/>
          <a:lstStyle/>
          <a:p>
            <a:r>
              <a:rPr lang="en-US" sz="3600" dirty="0" err="1">
                <a:solidFill>
                  <a:srgbClr val="FFFFFF"/>
                </a:solidFill>
              </a:rPr>
              <a:t>Grupos</a:t>
            </a:r>
            <a:r>
              <a:rPr lang="en-US" sz="3600" dirty="0">
                <a:solidFill>
                  <a:srgbClr val="FFFFFF"/>
                </a:solidFill>
              </a:rPr>
              <a:t> de </a:t>
            </a:r>
            <a:r>
              <a:rPr lang="en-US" sz="3600" dirty="0" err="1">
                <a:solidFill>
                  <a:srgbClr val="FFFFFF"/>
                </a:solidFill>
              </a:rPr>
              <a:t>atención</a:t>
            </a:r>
            <a:br>
              <a:rPr lang="en-US" sz="3600" dirty="0">
                <a:solidFill>
                  <a:srgbClr val="FFFFFF"/>
                </a:solidFill>
              </a:rPr>
            </a:br>
            <a:r>
              <a:rPr lang="en-US" sz="3600" dirty="0" err="1">
                <a:solidFill>
                  <a:srgbClr val="FFFFFF"/>
                </a:solidFill>
              </a:rPr>
              <a:t>en</a:t>
            </a:r>
            <a:r>
              <a:rPr lang="en-US" sz="3600" dirty="0">
                <a:solidFill>
                  <a:srgbClr val="FFFFFF"/>
                </a:solidFill>
              </a:rPr>
              <a:t> </a:t>
            </a:r>
            <a:r>
              <a:rPr lang="en-US" sz="3600" dirty="0" err="1">
                <a:solidFill>
                  <a:srgbClr val="FFFFFF"/>
                </a:solidFill>
              </a:rPr>
              <a:t>materia</a:t>
            </a:r>
            <a:r>
              <a:rPr lang="en-US" sz="3600" dirty="0">
                <a:solidFill>
                  <a:srgbClr val="FFFFFF"/>
                </a:solidFill>
              </a:rPr>
              <a:t> de </a:t>
            </a:r>
            <a:r>
              <a:rPr lang="en-US" sz="3600" dirty="0" err="1">
                <a:solidFill>
                  <a:srgbClr val="FFFFFF"/>
                </a:solidFill>
              </a:rPr>
              <a:t>equidad</a:t>
            </a:r>
            <a:endParaRPr lang="en-US" sz="3600" dirty="0">
              <a:solidFill>
                <a:srgbClr val="FFFFFF"/>
              </a:solidFill>
            </a:endParaRPr>
          </a:p>
        </p:txBody>
      </p:sp>
      <p:sp>
        <p:nvSpPr>
          <p:cNvPr id="3" name="Content Placeholder 2"/>
          <p:cNvSpPr>
            <a:spLocks noGrp="1"/>
          </p:cNvSpPr>
          <p:nvPr>
            <p:ph idx="1"/>
          </p:nvPr>
        </p:nvSpPr>
        <p:spPr>
          <a:xfrm>
            <a:off x="533400" y="1828800"/>
            <a:ext cx="8153400" cy="5029200"/>
          </a:xfrm>
        </p:spPr>
        <p:txBody>
          <a:bodyPr>
            <a:normAutofit fontScale="92500" lnSpcReduction="10000"/>
          </a:bodyPr>
          <a:lstStyle/>
          <a:p>
            <a:pPr>
              <a:lnSpc>
                <a:spcPct val="150000"/>
              </a:lnSpc>
              <a:buClr>
                <a:srgbClr val="000090"/>
              </a:buClr>
            </a:pPr>
            <a:r>
              <a:rPr lang="en-US" sz="2800" dirty="0"/>
              <a:t>Nivel socio-</a:t>
            </a:r>
            <a:r>
              <a:rPr lang="en-US" sz="2800" dirty="0" err="1"/>
              <a:t>económico</a:t>
            </a:r>
            <a:r>
              <a:rPr lang="en-US" sz="2800" dirty="0"/>
              <a:t> / </a:t>
            </a:r>
            <a:r>
              <a:rPr lang="en-US" sz="2800" dirty="0" err="1"/>
              <a:t>ubicación</a:t>
            </a:r>
            <a:r>
              <a:rPr lang="en-US" sz="2800" dirty="0"/>
              <a:t> </a:t>
            </a:r>
            <a:r>
              <a:rPr lang="en-US" sz="2800" dirty="0" err="1"/>
              <a:t>geográfica</a:t>
            </a:r>
            <a:r>
              <a:rPr lang="en-US" sz="2800" dirty="0"/>
              <a:t> / rural / </a:t>
            </a:r>
            <a:r>
              <a:rPr lang="en-US" sz="2800" dirty="0" err="1"/>
              <a:t>áreas</a:t>
            </a:r>
            <a:r>
              <a:rPr lang="en-US" sz="2800" dirty="0"/>
              <a:t> </a:t>
            </a:r>
            <a:r>
              <a:rPr lang="en-US" sz="2800" dirty="0" err="1"/>
              <a:t>remotas</a:t>
            </a:r>
            <a:r>
              <a:rPr lang="en-US" sz="2800" dirty="0"/>
              <a:t> </a:t>
            </a:r>
          </a:p>
          <a:p>
            <a:pPr>
              <a:lnSpc>
                <a:spcPct val="150000"/>
              </a:lnSpc>
              <a:buClr>
                <a:srgbClr val="000090"/>
              </a:buClr>
            </a:pPr>
            <a:r>
              <a:rPr lang="en-US" sz="2800" dirty="0" err="1"/>
              <a:t>Género</a:t>
            </a:r>
            <a:endParaRPr lang="en-US" sz="2800" dirty="0"/>
          </a:p>
          <a:p>
            <a:pPr>
              <a:lnSpc>
                <a:spcPct val="150000"/>
              </a:lnSpc>
              <a:buClr>
                <a:srgbClr val="000090"/>
              </a:buClr>
            </a:pPr>
            <a:r>
              <a:rPr lang="en-US" sz="2800" dirty="0" err="1"/>
              <a:t>Grupos</a:t>
            </a:r>
            <a:r>
              <a:rPr lang="en-US" sz="2800" dirty="0"/>
              <a:t> </a:t>
            </a:r>
            <a:r>
              <a:rPr lang="en-US" sz="2800" dirty="0" err="1"/>
              <a:t>minoritarios</a:t>
            </a:r>
            <a:r>
              <a:rPr lang="en-US" sz="2800" dirty="0"/>
              <a:t> (</a:t>
            </a:r>
            <a:r>
              <a:rPr lang="en-US" sz="2800" dirty="0" err="1"/>
              <a:t>Etnias</a:t>
            </a:r>
            <a:r>
              <a:rPr lang="en-US" sz="2800" dirty="0"/>
              <a:t>, </a:t>
            </a:r>
            <a:r>
              <a:rPr lang="en-US" sz="2800" dirty="0" err="1"/>
              <a:t>Afrodescendientes</a:t>
            </a:r>
            <a:r>
              <a:rPr lang="en-US" sz="2800" dirty="0"/>
              <a:t>, LGBTI)</a:t>
            </a:r>
          </a:p>
          <a:p>
            <a:pPr>
              <a:lnSpc>
                <a:spcPct val="150000"/>
              </a:lnSpc>
              <a:buClr>
                <a:srgbClr val="000090"/>
              </a:buClr>
            </a:pPr>
            <a:r>
              <a:rPr lang="en-US" sz="2800" dirty="0" err="1"/>
              <a:t>Estudiantes</a:t>
            </a:r>
            <a:r>
              <a:rPr lang="en-US" sz="2800" dirty="0"/>
              <a:t> con </a:t>
            </a:r>
            <a:r>
              <a:rPr lang="en-US" sz="2800" dirty="0" err="1"/>
              <a:t>necesidades</a:t>
            </a:r>
            <a:r>
              <a:rPr lang="en-US" sz="2800" dirty="0"/>
              <a:t> </a:t>
            </a:r>
            <a:r>
              <a:rPr lang="en-US" sz="2800" dirty="0" err="1"/>
              <a:t>especiales</a:t>
            </a:r>
            <a:r>
              <a:rPr lang="en-US" sz="2800" dirty="0"/>
              <a:t> </a:t>
            </a:r>
          </a:p>
          <a:p>
            <a:pPr>
              <a:lnSpc>
                <a:spcPct val="150000"/>
              </a:lnSpc>
              <a:buClr>
                <a:srgbClr val="000090"/>
              </a:buClr>
            </a:pPr>
            <a:r>
              <a:rPr lang="en-US" sz="2800" dirty="0" err="1"/>
              <a:t>Interseccionalidad</a:t>
            </a:r>
            <a:endParaRPr lang="en-US" sz="2800" dirty="0"/>
          </a:p>
        </p:txBody>
      </p:sp>
    </p:spTree>
    <p:extLst>
      <p:ext uri="{BB962C8B-B14F-4D97-AF65-F5344CB8AC3E}">
        <p14:creationId xmlns:p14="http://schemas.microsoft.com/office/powerpoint/2010/main" val="4169032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651B-2E56-4C4D-9F81-91BFA6E83700}"/>
              </a:ext>
            </a:extLst>
          </p:cNvPr>
          <p:cNvSpPr>
            <a:spLocks noGrp="1"/>
          </p:cNvSpPr>
          <p:nvPr>
            <p:ph type="title"/>
          </p:nvPr>
        </p:nvSpPr>
        <p:spPr/>
        <p:txBody>
          <a:bodyPr/>
          <a:lstStyle/>
          <a:p>
            <a:endParaRPr lang="en-US"/>
          </a:p>
        </p:txBody>
      </p:sp>
      <p:pic>
        <p:nvPicPr>
          <p:cNvPr id="4" name="Image 3">
            <a:extLst>
              <a:ext uri="{FF2B5EF4-FFF2-40B4-BE49-F238E27FC236}">
                <a16:creationId xmlns:a16="http://schemas.microsoft.com/office/drawing/2014/main" id="{340B28AB-5F5A-D14E-A6D3-37D030797DC1}"/>
              </a:ext>
            </a:extLst>
          </p:cNvPr>
          <p:cNvPicPr>
            <a:picLocks noGrp="1"/>
          </p:cNvPicPr>
          <p:nvPr>
            <p:ph idx="1"/>
          </p:nvPr>
        </p:nvPicPr>
        <p:blipFill>
          <a:blip r:embed="rId3"/>
          <a:stretch>
            <a:fillRect/>
          </a:stretch>
        </p:blipFill>
        <p:spPr>
          <a:xfrm>
            <a:off x="0" y="107576"/>
            <a:ext cx="9144000" cy="6642848"/>
          </a:xfrm>
          <a:prstGeom prst="rect">
            <a:avLst/>
          </a:prstGeom>
        </p:spPr>
      </p:pic>
    </p:spTree>
    <p:extLst>
      <p:ext uri="{BB962C8B-B14F-4D97-AF65-F5344CB8AC3E}">
        <p14:creationId xmlns:p14="http://schemas.microsoft.com/office/powerpoint/2010/main" val="2108618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1556"/>
            <a:ext cx="8042276" cy="1336956"/>
          </a:xfrm>
        </p:spPr>
        <p:txBody>
          <a:bodyPr/>
          <a:lstStyle/>
          <a:p>
            <a:r>
              <a:rPr lang="en-US" sz="3600" dirty="0" err="1">
                <a:solidFill>
                  <a:srgbClr val="FFFFFF"/>
                </a:solidFill>
              </a:rPr>
              <a:t>Grupos</a:t>
            </a:r>
            <a:r>
              <a:rPr lang="en-US" sz="3600" dirty="0">
                <a:solidFill>
                  <a:srgbClr val="FFFFFF"/>
                </a:solidFill>
              </a:rPr>
              <a:t> de </a:t>
            </a:r>
            <a:r>
              <a:rPr lang="en-US" sz="3600" dirty="0" err="1">
                <a:solidFill>
                  <a:srgbClr val="FFFFFF"/>
                </a:solidFill>
              </a:rPr>
              <a:t>atención</a:t>
            </a:r>
            <a:br>
              <a:rPr lang="en-US" sz="3600" dirty="0">
                <a:solidFill>
                  <a:srgbClr val="FFFFFF"/>
                </a:solidFill>
              </a:rPr>
            </a:br>
            <a:r>
              <a:rPr lang="en-US" sz="3600" dirty="0" err="1">
                <a:solidFill>
                  <a:srgbClr val="FFFFFF"/>
                </a:solidFill>
              </a:rPr>
              <a:t>en</a:t>
            </a:r>
            <a:r>
              <a:rPr lang="en-US" sz="3600" dirty="0">
                <a:solidFill>
                  <a:srgbClr val="FFFFFF"/>
                </a:solidFill>
              </a:rPr>
              <a:t> </a:t>
            </a:r>
            <a:r>
              <a:rPr lang="en-US" sz="3600" dirty="0" err="1">
                <a:solidFill>
                  <a:srgbClr val="FFFFFF"/>
                </a:solidFill>
              </a:rPr>
              <a:t>materia</a:t>
            </a:r>
            <a:r>
              <a:rPr lang="en-US" sz="3600" dirty="0">
                <a:solidFill>
                  <a:srgbClr val="FFFFFF"/>
                </a:solidFill>
              </a:rPr>
              <a:t> de </a:t>
            </a:r>
            <a:r>
              <a:rPr lang="en-US" sz="3600" dirty="0" err="1">
                <a:solidFill>
                  <a:srgbClr val="FFFFFF"/>
                </a:solidFill>
              </a:rPr>
              <a:t>equidad</a:t>
            </a:r>
            <a:endParaRPr lang="en-US" sz="3600" dirty="0">
              <a:solidFill>
                <a:srgbClr val="FFFFFF"/>
              </a:solidFill>
            </a:endParaRPr>
          </a:p>
        </p:txBody>
      </p:sp>
      <p:sp>
        <p:nvSpPr>
          <p:cNvPr id="3" name="Content Placeholder 2"/>
          <p:cNvSpPr>
            <a:spLocks noGrp="1"/>
          </p:cNvSpPr>
          <p:nvPr>
            <p:ph idx="1"/>
          </p:nvPr>
        </p:nvSpPr>
        <p:spPr>
          <a:xfrm>
            <a:off x="533400" y="1828800"/>
            <a:ext cx="8153400" cy="5029200"/>
          </a:xfrm>
        </p:spPr>
        <p:txBody>
          <a:bodyPr>
            <a:normAutofit/>
          </a:bodyPr>
          <a:lstStyle/>
          <a:p>
            <a:pPr>
              <a:lnSpc>
                <a:spcPct val="150000"/>
              </a:lnSpc>
              <a:buClr>
                <a:srgbClr val="000090"/>
              </a:buClr>
            </a:pPr>
            <a:r>
              <a:rPr lang="en-US" sz="2800" dirty="0"/>
              <a:t>Nivel socio-</a:t>
            </a:r>
            <a:r>
              <a:rPr lang="en-US" sz="2800" dirty="0" err="1"/>
              <a:t>económico</a:t>
            </a:r>
            <a:r>
              <a:rPr lang="en-US" sz="2800" dirty="0"/>
              <a:t> / </a:t>
            </a:r>
            <a:r>
              <a:rPr lang="en-US" sz="2800" dirty="0" err="1"/>
              <a:t>ubicación</a:t>
            </a:r>
            <a:r>
              <a:rPr lang="en-US" sz="2800" dirty="0"/>
              <a:t> </a:t>
            </a:r>
            <a:r>
              <a:rPr lang="en-US" sz="2800" dirty="0" err="1"/>
              <a:t>geográfica</a:t>
            </a:r>
            <a:r>
              <a:rPr lang="en-US" sz="2800" dirty="0"/>
              <a:t> / rural / </a:t>
            </a:r>
            <a:r>
              <a:rPr lang="en-US" sz="2800" dirty="0" err="1"/>
              <a:t>áreas</a:t>
            </a:r>
            <a:r>
              <a:rPr lang="en-US" sz="2800" dirty="0"/>
              <a:t> </a:t>
            </a:r>
            <a:r>
              <a:rPr lang="en-US" sz="2800" dirty="0" err="1"/>
              <a:t>remotas</a:t>
            </a:r>
            <a:r>
              <a:rPr lang="en-US" sz="2800" dirty="0"/>
              <a:t> </a:t>
            </a:r>
          </a:p>
          <a:p>
            <a:pPr>
              <a:lnSpc>
                <a:spcPct val="150000"/>
              </a:lnSpc>
              <a:buClr>
                <a:srgbClr val="000090"/>
              </a:buClr>
            </a:pPr>
            <a:r>
              <a:rPr lang="en-US" sz="2800" dirty="0" err="1"/>
              <a:t>Género</a:t>
            </a:r>
            <a:endParaRPr lang="en-US" sz="2800" dirty="0"/>
          </a:p>
        </p:txBody>
      </p:sp>
    </p:spTree>
    <p:extLst>
      <p:ext uri="{BB962C8B-B14F-4D97-AF65-F5344CB8AC3E}">
        <p14:creationId xmlns:p14="http://schemas.microsoft.com/office/powerpoint/2010/main" val="1085540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n this Day, in 1364: the Jagiellonian University was founded in Kraków -  Kafkadesk">
            <a:extLst>
              <a:ext uri="{FF2B5EF4-FFF2-40B4-BE49-F238E27FC236}">
                <a16:creationId xmlns:a16="http://schemas.microsoft.com/office/drawing/2014/main" id="{D09D98F1-6506-FEB7-50E7-DDB334F723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17" r="10374" b="-1"/>
          <a:stretch/>
        </p:blipFill>
        <p:spPr bwMode="auto">
          <a:xfrm>
            <a:off x="90488" y="68263"/>
            <a:ext cx="8963025" cy="6721475"/>
          </a:xfrm>
          <a:prstGeom prst="rect">
            <a:avLst/>
          </a:prstGeom>
          <a:solidFill>
            <a:srgbClr val="FFFFFF"/>
          </a:solidFill>
        </p:spPr>
      </p:pic>
    </p:spTree>
    <p:extLst>
      <p:ext uri="{BB962C8B-B14F-4D97-AF65-F5344CB8AC3E}">
        <p14:creationId xmlns:p14="http://schemas.microsoft.com/office/powerpoint/2010/main" val="2307575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rie Curie: A Woman of Genius - YouTube">
            <a:extLst>
              <a:ext uri="{FF2B5EF4-FFF2-40B4-BE49-F238E27FC236}">
                <a16:creationId xmlns:a16="http://schemas.microsoft.com/office/drawing/2014/main" id="{61366DFD-1E4E-06F1-7F3F-7B541A5C55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50" r="9750"/>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3638518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9B02698D-5A23-834B-AE90-5FFFA9DDD3E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667" r="-1" b="-1"/>
          <a:stretch/>
        </p:blipFill>
        <p:spPr>
          <a:xfrm>
            <a:off x="20" y="10"/>
            <a:ext cx="9143980" cy="6857990"/>
          </a:xfrm>
          <a:noFill/>
        </p:spPr>
      </p:pic>
    </p:spTree>
    <p:extLst>
      <p:ext uri="{BB962C8B-B14F-4D97-AF65-F5344CB8AC3E}">
        <p14:creationId xmlns:p14="http://schemas.microsoft.com/office/powerpoint/2010/main" val="442920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16398-7079-96E0-E2AE-E6365C3E7F4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424F8DD-069E-DF9E-C936-1775AE4CA53F}"/>
              </a:ext>
            </a:extLst>
          </p:cNvPr>
          <p:cNvSpPr>
            <a:spLocks noGrp="1"/>
          </p:cNvSpPr>
          <p:nvPr>
            <p:ph type="subTitle" idx="1"/>
          </p:nvPr>
        </p:nvSpPr>
        <p:spPr/>
        <p:txBody>
          <a:bodyPr/>
          <a:lstStyle/>
          <a:p>
            <a:endParaRPr lang="en-US"/>
          </a:p>
        </p:txBody>
      </p:sp>
      <p:pic>
        <p:nvPicPr>
          <p:cNvPr id="5" name="Picture 4" descr="Chart, line chart&#10;&#10;Description automatically generated">
            <a:extLst>
              <a:ext uri="{FF2B5EF4-FFF2-40B4-BE49-F238E27FC236}">
                <a16:creationId xmlns:a16="http://schemas.microsoft.com/office/drawing/2014/main" id="{38F76D61-CD4B-E8D2-7C4F-F06697455D48}"/>
              </a:ext>
            </a:extLst>
          </p:cNvPr>
          <p:cNvPicPr>
            <a:picLocks noChangeAspect="1"/>
          </p:cNvPicPr>
          <p:nvPr/>
        </p:nvPicPr>
        <p:blipFill>
          <a:blip r:embed="rId3"/>
          <a:stretch>
            <a:fillRect/>
          </a:stretch>
        </p:blipFill>
        <p:spPr>
          <a:xfrm>
            <a:off x="-75010" y="457200"/>
            <a:ext cx="9295210" cy="5715000"/>
          </a:xfrm>
          <a:prstGeom prst="rect">
            <a:avLst/>
          </a:prstGeom>
        </p:spPr>
      </p:pic>
    </p:spTree>
    <p:extLst>
      <p:ext uri="{BB962C8B-B14F-4D97-AF65-F5344CB8AC3E}">
        <p14:creationId xmlns:p14="http://schemas.microsoft.com/office/powerpoint/2010/main" val="809875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76" y="34644"/>
            <a:ext cx="8042276" cy="1336956"/>
          </a:xfrm>
        </p:spPr>
        <p:txBody>
          <a:bodyPr/>
          <a:lstStyle/>
          <a:p>
            <a:r>
              <a:rPr lang="en-US" sz="3600" dirty="0">
                <a:solidFill>
                  <a:srgbClr val="FFFFFF"/>
                </a:solidFill>
              </a:rPr>
              <a:t>Tasa de matricula por </a:t>
            </a:r>
            <a:r>
              <a:rPr lang="en-US" sz="3600" dirty="0" err="1">
                <a:solidFill>
                  <a:srgbClr val="FFFFFF"/>
                </a:solidFill>
              </a:rPr>
              <a:t>género</a:t>
            </a:r>
            <a:br>
              <a:rPr lang="en-US" sz="3600" dirty="0">
                <a:solidFill>
                  <a:srgbClr val="FFFFFF"/>
                </a:solidFill>
              </a:rPr>
            </a:br>
            <a:r>
              <a:rPr lang="en-US" sz="3600" dirty="0" err="1">
                <a:solidFill>
                  <a:srgbClr val="FFFFFF"/>
                </a:solidFill>
              </a:rPr>
              <a:t>en</a:t>
            </a:r>
            <a:r>
              <a:rPr lang="en-US" sz="3600" dirty="0">
                <a:solidFill>
                  <a:srgbClr val="FFFFFF"/>
                </a:solidFill>
              </a:rPr>
              <a:t> la India</a:t>
            </a:r>
          </a:p>
        </p:txBody>
      </p:sp>
      <p:graphicFrame>
        <p:nvGraphicFramePr>
          <p:cNvPr id="4" name="Content Placeholder 3"/>
          <p:cNvGraphicFramePr>
            <a:graphicFrameLocks noGrp="1"/>
          </p:cNvGraphicFramePr>
          <p:nvPr>
            <p:ph idx="1"/>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337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77CFA7-7187-6845-8389-F8E64B44D0BA}"/>
              </a:ext>
            </a:extLst>
          </p:cNvPr>
          <p:cNvSpPr txBox="1"/>
          <p:nvPr/>
        </p:nvSpPr>
        <p:spPr>
          <a:xfrm>
            <a:off x="381000" y="228600"/>
            <a:ext cx="5410200" cy="978729"/>
          </a:xfrm>
          <a:prstGeom prst="rect">
            <a:avLst/>
          </a:prstGeom>
          <a:noFill/>
        </p:spPr>
        <p:txBody>
          <a:bodyPr wrap="square" rtlCol="0">
            <a:spAutoFit/>
          </a:bodyPr>
          <a:lstStyle/>
          <a:p>
            <a:r>
              <a:rPr lang="es-CO" b="1" dirty="0">
                <a:solidFill>
                  <a:schemeClr val="bg1"/>
                </a:solidFill>
                <a:effectLst/>
              </a:rPr>
              <a:t>Nuevas categorías de grupos de equidad dentro de la categoría minoritaria</a:t>
            </a:r>
            <a:r>
              <a:rPr lang="en-US" dirty="0">
                <a:solidFill>
                  <a:schemeClr val="bg1"/>
                </a:solidFill>
                <a:effectLst/>
              </a:rPr>
              <a:t> </a:t>
            </a:r>
            <a:endParaRPr lang="en-US" dirty="0">
              <a:solidFill>
                <a:schemeClr val="bg1"/>
              </a:solidFill>
            </a:endParaRPr>
          </a:p>
        </p:txBody>
      </p:sp>
      <p:graphicFrame>
        <p:nvGraphicFramePr>
          <p:cNvPr id="18" name="Table 18">
            <a:extLst>
              <a:ext uri="{FF2B5EF4-FFF2-40B4-BE49-F238E27FC236}">
                <a16:creationId xmlns:a16="http://schemas.microsoft.com/office/drawing/2014/main" id="{A0E21C66-4D05-2442-BAC9-8587803A19CC}"/>
              </a:ext>
            </a:extLst>
          </p:cNvPr>
          <p:cNvGraphicFramePr>
            <a:graphicFrameLocks noGrp="1"/>
          </p:cNvGraphicFramePr>
          <p:nvPr>
            <p:extLst>
              <p:ext uri="{D42A27DB-BD31-4B8C-83A1-F6EECF244321}">
                <p14:modId xmlns:p14="http://schemas.microsoft.com/office/powerpoint/2010/main" val="2642143739"/>
              </p:ext>
            </p:extLst>
          </p:nvPr>
        </p:nvGraphicFramePr>
        <p:xfrm>
          <a:off x="152400" y="1447801"/>
          <a:ext cx="8839200" cy="5444265"/>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3534121744"/>
                    </a:ext>
                  </a:extLst>
                </a:gridCol>
                <a:gridCol w="4419600">
                  <a:extLst>
                    <a:ext uri="{9D8B030D-6E8A-4147-A177-3AD203B41FA5}">
                      <a16:colId xmlns:a16="http://schemas.microsoft.com/office/drawing/2014/main" val="615300805"/>
                    </a:ext>
                  </a:extLst>
                </a:gridCol>
              </a:tblGrid>
              <a:tr h="318247">
                <a:tc>
                  <a:txBody>
                    <a:bodyPr/>
                    <a:lstStyle/>
                    <a:p>
                      <a:pPr marL="0" marR="0" algn="ctr">
                        <a:spcBef>
                          <a:spcPts val="0"/>
                        </a:spcBef>
                        <a:spcAft>
                          <a:spcPts val="0"/>
                        </a:spcAft>
                      </a:pPr>
                      <a:r>
                        <a:rPr lang="es-CO" sz="1100" b="1" dirty="0">
                          <a:effectLst/>
                          <a:latin typeface="Arial" panose="020B0604020202020204" pitchFamily="34" charset="0"/>
                          <a:ea typeface="Times New Roman" panose="02020603050405020304" pitchFamily="18" charset="0"/>
                          <a:cs typeface="Arial" panose="020B0604020202020204" pitchFamily="34" charset="0"/>
                        </a:rPr>
                        <a:t>Grupos</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s-CO" sz="1100" b="1" dirty="0">
                          <a:effectLst/>
                          <a:latin typeface="Arial" panose="020B0604020202020204" pitchFamily="34" charset="0"/>
                          <a:ea typeface="Times New Roman" panose="02020603050405020304" pitchFamily="18" charset="0"/>
                          <a:cs typeface="Arial" panose="020B0604020202020204" pitchFamily="34" charset="0"/>
                        </a:rPr>
                        <a:t>Ejemplo de Países</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67662027"/>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Primera Generación de Estudiantes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Australia, Estados Unidos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66745505"/>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LGBTQIA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Brasil, Colombia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05194344"/>
                  </a:ext>
                </a:extLst>
              </a:tr>
              <a:tr h="318247">
                <a:tc>
                  <a:txBody>
                    <a:bodyPr/>
                    <a:lstStyle/>
                    <a:p>
                      <a:pPr marL="0" marR="0" algn="just">
                        <a:spcBef>
                          <a:spcPts val="0"/>
                        </a:spcBef>
                        <a:spcAft>
                          <a:spcPts val="0"/>
                        </a:spcAft>
                      </a:pPr>
                      <a:r>
                        <a:rPr lang="es-CO" sz="1100" dirty="0">
                          <a:effectLst/>
                          <a:latin typeface="Arial" panose="020B0604020202020204" pitchFamily="34" charset="0"/>
                          <a:ea typeface="Times New Roman" panose="02020603050405020304" pitchFamily="18" charset="0"/>
                          <a:cs typeface="Arial" panose="020B0604020202020204" pitchFamily="34" charset="0"/>
                        </a:rPr>
                        <a:t>Víctimas de abuso / violencia  sexual</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Colombia, Ecuador, España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9289342"/>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Migrantes Deportados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Ecuador, México</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96565365"/>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Hijos de Veteranos e Inválidos de Guerra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México, Rusia, Vietnam</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6365634"/>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Refugiados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Australia, Colombia, Nueva Zelandia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75297010"/>
                  </a:ext>
                </a:extLst>
              </a:tr>
              <a:tr h="318247">
                <a:tc>
                  <a:txBody>
                    <a:bodyPr/>
                    <a:lstStyle/>
                    <a:p>
                      <a:pPr marL="0" marR="0" algn="just">
                        <a:spcBef>
                          <a:spcPts val="0"/>
                        </a:spcBef>
                        <a:spcAft>
                          <a:spcPts val="0"/>
                        </a:spcAft>
                      </a:pPr>
                      <a:r>
                        <a:rPr lang="es-CO" sz="1100" dirty="0">
                          <a:effectLst/>
                          <a:latin typeface="Arial" panose="020B0604020202020204" pitchFamily="34" charset="0"/>
                          <a:ea typeface="Times New Roman" panose="02020603050405020304" pitchFamily="18" charset="0"/>
                          <a:cs typeface="Arial" panose="020B0604020202020204" pitchFamily="34" charset="0"/>
                        </a:rPr>
                        <a:t>Hijos de familia militar</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Inglaterra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44131273"/>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Desplazados internos como resultado de conflicto, guerra civil o desastres naturales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Colombia, Georgia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68713693"/>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Desmovilizados de la guerrilla y paramilitares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Colombia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17324400"/>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Estudiantes que no hablan la lengua del país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Dinamarca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15298330"/>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Estudiantes que requieren cuidado especial, huérfanos, jóvenes sin familia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Austria, Inglaterra, Georgia Kyrgyzstan, Rusia, Escocia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89939572"/>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Madres Solteras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Ecuador</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28589588"/>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Familias con más de tres hijos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Georgia, Corea del Sur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11683412"/>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Hijos de padres deportados durante la era Soviética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Georgia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32173642"/>
                  </a:ext>
                </a:extLst>
              </a:tr>
              <a:tr h="318247">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Prisioneros, ex-prisioneros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a:effectLst/>
                          <a:latin typeface="Arial" panose="020B0604020202020204" pitchFamily="34" charset="0"/>
                          <a:ea typeface="Times New Roman" panose="02020603050405020304" pitchFamily="18" charset="0"/>
                          <a:cs typeface="Arial" panose="020B0604020202020204" pitchFamily="34" charset="0"/>
                        </a:rPr>
                        <a:t>Venezuela, Wales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18104901"/>
                  </a:ext>
                </a:extLst>
              </a:tr>
              <a:tr h="318247">
                <a:tc>
                  <a:txBody>
                    <a:bodyPr/>
                    <a:lstStyle/>
                    <a:p>
                      <a:pPr marL="0" marR="0" algn="just">
                        <a:spcBef>
                          <a:spcPts val="0"/>
                        </a:spcBef>
                        <a:spcAft>
                          <a:spcPts val="0"/>
                        </a:spcAft>
                      </a:pPr>
                      <a:r>
                        <a:rPr lang="es-CO" sz="1100" dirty="0">
                          <a:effectLst/>
                          <a:latin typeface="Arial" panose="020B0604020202020204" pitchFamily="34" charset="0"/>
                          <a:ea typeface="Times New Roman" panose="02020603050405020304" pitchFamily="18" charset="0"/>
                          <a:cs typeface="Arial" panose="020B0604020202020204" pitchFamily="34" charset="0"/>
                        </a:rPr>
                        <a:t>Estudiantes de territorios ocupados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s-CO" sz="1100" dirty="0">
                          <a:effectLst/>
                          <a:latin typeface="Arial" panose="020B0604020202020204" pitchFamily="34" charset="0"/>
                          <a:ea typeface="Times New Roman" panose="02020603050405020304" pitchFamily="18" charset="0"/>
                          <a:cs typeface="Arial" panose="020B0604020202020204" pitchFamily="34" charset="0"/>
                        </a:rPr>
                        <a:t>Georgia</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73768917"/>
                  </a:ext>
                </a:extLst>
              </a:tr>
            </a:tbl>
          </a:graphicData>
        </a:graphic>
      </p:graphicFrame>
    </p:spTree>
    <p:extLst>
      <p:ext uri="{BB962C8B-B14F-4D97-AF65-F5344CB8AC3E}">
        <p14:creationId xmlns:p14="http://schemas.microsoft.com/office/powerpoint/2010/main" val="126985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a:xfrm>
            <a:off x="-533400" y="457200"/>
            <a:ext cx="8305800" cy="1143000"/>
          </a:xfrm>
        </p:spPr>
        <p:txBody>
          <a:bodyPr/>
          <a:lstStyle/>
          <a:p>
            <a:r>
              <a:rPr lang="en-US" sz="3600" dirty="0">
                <a:solidFill>
                  <a:srgbClr val="FFFFFF"/>
                </a:solidFill>
              </a:rPr>
              <a:t>Tasa de </a:t>
            </a:r>
            <a:r>
              <a:rPr lang="en-US" sz="3600" dirty="0" err="1">
                <a:solidFill>
                  <a:srgbClr val="FFFFFF"/>
                </a:solidFill>
              </a:rPr>
              <a:t>Graduación</a:t>
            </a:r>
            <a:r>
              <a:rPr lang="en-US" sz="3600" dirty="0">
                <a:solidFill>
                  <a:srgbClr val="FFFFFF"/>
                </a:solidFill>
              </a:rPr>
              <a:t> </a:t>
            </a:r>
            <a:r>
              <a:rPr lang="en-US" sz="3600" dirty="0" err="1">
                <a:solidFill>
                  <a:srgbClr val="FFFFFF"/>
                </a:solidFill>
              </a:rPr>
              <a:t>en</a:t>
            </a:r>
            <a:r>
              <a:rPr lang="en-US" sz="3600" dirty="0">
                <a:solidFill>
                  <a:srgbClr val="FFFFFF"/>
                </a:solidFill>
              </a:rPr>
              <a:t> Rumania</a:t>
            </a:r>
            <a:br>
              <a:rPr lang="en-US" sz="4000" dirty="0">
                <a:solidFill>
                  <a:srgbClr val="FFFFFF"/>
                </a:solidFill>
              </a:rPr>
            </a:br>
            <a:endParaRPr lang="en-US" sz="4000" b="0" dirty="0">
              <a:solidFill>
                <a:srgbClr val="FFFFFF"/>
              </a:solidFill>
            </a:endParaRPr>
          </a:p>
        </p:txBody>
      </p:sp>
      <p:sp>
        <p:nvSpPr>
          <p:cNvPr id="659459" name="Rectangle 3"/>
          <p:cNvSpPr>
            <a:spLocks noGrp="1" noChangeArrowheads="1"/>
          </p:cNvSpPr>
          <p:nvPr>
            <p:ph type="body" idx="1"/>
          </p:nvPr>
        </p:nvSpPr>
        <p:spPr>
          <a:xfrm>
            <a:off x="-1143000" y="1981200"/>
            <a:ext cx="8229600" cy="4114800"/>
          </a:xfrm>
        </p:spPr>
        <p:txBody>
          <a:bodyPr/>
          <a:lstStyle/>
          <a:p>
            <a:pPr>
              <a:spcAft>
                <a:spcPct val="20000"/>
              </a:spcAft>
              <a:buFontTx/>
              <a:buNone/>
            </a:pPr>
            <a:endParaRPr lang="en-US"/>
          </a:p>
          <a:p>
            <a:pPr>
              <a:spcAft>
                <a:spcPct val="20000"/>
              </a:spcAft>
              <a:buFontTx/>
              <a:buNone/>
            </a:pPr>
            <a:endParaRPr lang="en-US"/>
          </a:p>
          <a:p>
            <a:pPr>
              <a:spcAft>
                <a:spcPct val="20000"/>
              </a:spcAft>
            </a:pPr>
            <a:endParaRPr lang="en-US"/>
          </a:p>
          <a:p>
            <a:pPr>
              <a:buFontTx/>
              <a:buNone/>
            </a:pPr>
            <a:endParaRPr lang="en-US"/>
          </a:p>
          <a:p>
            <a:endParaRPr lang="en-US"/>
          </a:p>
        </p:txBody>
      </p:sp>
      <p:sp>
        <p:nvSpPr>
          <p:cNvPr id="659460" name="Rectangle 4"/>
          <p:cNvSpPr>
            <a:spLocks noChangeArrowheads="1"/>
          </p:cNvSpPr>
          <p:nvPr/>
        </p:nvSpPr>
        <p:spPr bwMode="auto">
          <a:xfrm>
            <a:off x="1295400" y="3198813"/>
            <a:ext cx="6064250" cy="457200"/>
          </a:xfrm>
          <a:prstGeom prst="rect">
            <a:avLst/>
          </a:prstGeom>
          <a:noFill/>
          <a:ln w="9525" algn="ctr">
            <a:noFill/>
            <a:miter lim="800000"/>
            <a:headEnd/>
            <a:tailEnd/>
          </a:ln>
          <a:effectLst/>
        </p:spPr>
        <p:txBody>
          <a:bodyPr anchor="ctr">
            <a:spAutoFit/>
          </a:bodyPr>
          <a:lstStyle/>
          <a:p>
            <a:pPr algn="l">
              <a:lnSpc>
                <a:spcPct val="100000"/>
              </a:lnSpc>
              <a:spcBef>
                <a:spcPct val="0"/>
              </a:spcBef>
              <a:buClrTx/>
            </a:pPr>
            <a:endParaRPr lang="en-US">
              <a:effectLst>
                <a:outerShdw blurRad="38100" dist="38100" dir="2700000" algn="tl">
                  <a:srgbClr val="C0C0C0"/>
                </a:outerShdw>
              </a:effectLst>
            </a:endParaRPr>
          </a:p>
        </p:txBody>
      </p:sp>
      <p:sp>
        <p:nvSpPr>
          <p:cNvPr id="9" name="Rectangle 8"/>
          <p:cNvSpPr/>
          <p:nvPr/>
        </p:nvSpPr>
        <p:spPr bwMode="auto">
          <a:xfrm>
            <a:off x="6705600" y="4800600"/>
            <a:ext cx="3048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80000"/>
              </a:lnSpc>
              <a:spcBef>
                <a:spcPct val="20000"/>
              </a:spcBef>
              <a:spcAft>
                <a:spcPct val="0"/>
              </a:spcAft>
              <a:buClr>
                <a:schemeClr val="bg1"/>
              </a:buClr>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Rectangle 9"/>
          <p:cNvSpPr/>
          <p:nvPr/>
        </p:nvSpPr>
        <p:spPr bwMode="auto">
          <a:xfrm>
            <a:off x="6629400" y="4800600"/>
            <a:ext cx="381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80000"/>
              </a:lnSpc>
              <a:spcBef>
                <a:spcPct val="20000"/>
              </a:spcBef>
              <a:spcAft>
                <a:spcPct val="0"/>
              </a:spcAft>
              <a:buClr>
                <a:schemeClr val="bg1"/>
              </a:buClr>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1" name="Chart 10"/>
          <p:cNvGraphicFramePr/>
          <p:nvPr>
            <p:extLst>
              <p:ext uri="{D42A27DB-BD31-4B8C-83A1-F6EECF244321}">
                <p14:modId xmlns:p14="http://schemas.microsoft.com/office/powerpoint/2010/main" val="3566938266"/>
              </p:ext>
            </p:extLst>
          </p:nvPr>
        </p:nvGraphicFramePr>
        <p:xfrm>
          <a:off x="381000" y="1600200"/>
          <a:ext cx="81534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7278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9720-998B-344E-8FA1-174E0CC4454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2281606-B731-6748-AFC2-D0AE276636E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594FC13-7A02-4142-92F5-0CA2A3446F83}"/>
              </a:ext>
            </a:extLst>
          </p:cNvPr>
          <p:cNvPicPr>
            <a:picLocks noChangeAspect="1"/>
          </p:cNvPicPr>
          <p:nvPr/>
        </p:nvPicPr>
        <p:blipFill>
          <a:blip r:embed="rId3"/>
          <a:stretch>
            <a:fillRect/>
          </a:stretch>
        </p:blipFill>
        <p:spPr>
          <a:xfrm>
            <a:off x="-57873" y="0"/>
            <a:ext cx="9201873" cy="6858000"/>
          </a:xfrm>
          <a:prstGeom prst="rect">
            <a:avLst/>
          </a:prstGeom>
        </p:spPr>
      </p:pic>
    </p:spTree>
    <p:extLst>
      <p:ext uri="{BB962C8B-B14F-4D97-AF65-F5344CB8AC3E}">
        <p14:creationId xmlns:p14="http://schemas.microsoft.com/office/powerpoint/2010/main" val="147012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408C-1E28-7446-9FCB-DE2B8DEB46E1}"/>
              </a:ext>
            </a:extLst>
          </p:cNvPr>
          <p:cNvSpPr>
            <a:spLocks noGrp="1"/>
          </p:cNvSpPr>
          <p:nvPr>
            <p:ph type="title"/>
          </p:nvPr>
        </p:nvSpPr>
        <p:spPr>
          <a:xfrm>
            <a:off x="-803276" y="-270156"/>
            <a:ext cx="8042276" cy="1336956"/>
          </a:xfrm>
        </p:spPr>
        <p:txBody>
          <a:bodyPr/>
          <a:lstStyle/>
          <a:p>
            <a:r>
              <a:rPr lang="en-US" sz="3600" dirty="0" err="1">
                <a:solidFill>
                  <a:schemeClr val="bg1"/>
                </a:solidFill>
              </a:rPr>
              <a:t>Disparidades</a:t>
            </a:r>
            <a:r>
              <a:rPr lang="en-US" sz="3600" dirty="0">
                <a:solidFill>
                  <a:schemeClr val="bg1"/>
                </a:solidFill>
              </a:rPr>
              <a:t> </a:t>
            </a:r>
            <a:r>
              <a:rPr lang="en-US" sz="3600" dirty="0" err="1">
                <a:solidFill>
                  <a:schemeClr val="bg1"/>
                </a:solidFill>
              </a:rPr>
              <a:t>en</a:t>
            </a:r>
            <a:r>
              <a:rPr lang="en-US" sz="3600" dirty="0">
                <a:solidFill>
                  <a:schemeClr val="bg1"/>
                </a:solidFill>
              </a:rPr>
              <a:t> EEUU</a:t>
            </a:r>
          </a:p>
        </p:txBody>
      </p:sp>
      <p:sp>
        <p:nvSpPr>
          <p:cNvPr id="3" name="Content Placeholder 2">
            <a:extLst>
              <a:ext uri="{FF2B5EF4-FFF2-40B4-BE49-F238E27FC236}">
                <a16:creationId xmlns:a16="http://schemas.microsoft.com/office/drawing/2014/main" id="{5AADC4CD-FBB9-6B49-ABC4-2FFE25C1D6B3}"/>
              </a:ext>
            </a:extLst>
          </p:cNvPr>
          <p:cNvSpPr>
            <a:spLocks noGrp="1"/>
          </p:cNvSpPr>
          <p:nvPr>
            <p:ph idx="1"/>
          </p:nvPr>
        </p:nvSpPr>
        <p:spPr>
          <a:xfrm>
            <a:off x="549275" y="1752600"/>
            <a:ext cx="8042276" cy="4343400"/>
          </a:xfrm>
        </p:spPr>
        <p:txBody>
          <a:bodyPr/>
          <a:lstStyle/>
          <a:p>
            <a:r>
              <a:rPr lang="es-ES_tradnl" dirty="0"/>
              <a:t>Tasa de graduación a final de la secundaria</a:t>
            </a:r>
          </a:p>
          <a:p>
            <a:pPr lvl="1"/>
            <a:r>
              <a:rPr lang="es-ES_tradnl" dirty="0"/>
              <a:t>Indígenas 74.3%</a:t>
            </a:r>
          </a:p>
          <a:p>
            <a:pPr lvl="1"/>
            <a:r>
              <a:rPr lang="es-ES_tradnl" dirty="0"/>
              <a:t>Afro-Americanos 78.6%</a:t>
            </a:r>
          </a:p>
          <a:p>
            <a:pPr lvl="1"/>
            <a:r>
              <a:rPr lang="es-ES_tradnl" dirty="0"/>
              <a:t>Blancos 89.6%</a:t>
            </a:r>
          </a:p>
          <a:p>
            <a:pPr lvl="1"/>
            <a:endParaRPr lang="es-ES_tradnl" dirty="0"/>
          </a:p>
          <a:p>
            <a:r>
              <a:rPr lang="es-ES_tradnl" dirty="0"/>
              <a:t>Deserción en la educación superior</a:t>
            </a:r>
          </a:p>
          <a:p>
            <a:pPr lvl="1"/>
            <a:r>
              <a:rPr lang="es-ES_tradnl" dirty="0"/>
              <a:t>Afro-Americanos 58%</a:t>
            </a:r>
          </a:p>
          <a:p>
            <a:pPr lvl="1"/>
            <a:r>
              <a:rPr lang="es-ES_tradnl" dirty="0"/>
              <a:t>Blancos 40%</a:t>
            </a:r>
          </a:p>
        </p:txBody>
      </p:sp>
    </p:spTree>
    <p:extLst>
      <p:ext uri="{BB962C8B-B14F-4D97-AF65-F5344CB8AC3E}">
        <p14:creationId xmlns:p14="http://schemas.microsoft.com/office/powerpoint/2010/main" val="1627706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879476" y="-76200"/>
            <a:ext cx="8042276" cy="1336956"/>
          </a:xfrm>
        </p:spPr>
        <p:txBody>
          <a:bodyPr/>
          <a:lstStyle/>
          <a:p>
            <a:pPr eaLnBrk="1" hangingPunct="1"/>
            <a:r>
              <a:rPr lang="en-US" sz="3600" dirty="0" err="1">
                <a:solidFill>
                  <a:srgbClr val="FFFFFF"/>
                </a:solidFill>
              </a:rPr>
              <a:t>Interseccionalidad</a:t>
            </a:r>
            <a:r>
              <a:rPr lang="en-US" sz="3600" dirty="0">
                <a:solidFill>
                  <a:srgbClr val="FFFFFF"/>
                </a:solidFill>
              </a:rPr>
              <a:t> &amp;</a:t>
            </a:r>
            <a:br>
              <a:rPr lang="en-US" sz="3600" dirty="0">
                <a:solidFill>
                  <a:srgbClr val="FFFFFF"/>
                </a:solidFill>
              </a:rPr>
            </a:br>
            <a:r>
              <a:rPr lang="en-US" sz="3600" dirty="0" err="1">
                <a:solidFill>
                  <a:srgbClr val="FFFFFF"/>
                </a:solidFill>
              </a:rPr>
              <a:t>efectos</a:t>
            </a:r>
            <a:r>
              <a:rPr lang="en-US" sz="3600" dirty="0">
                <a:solidFill>
                  <a:srgbClr val="FFFFFF"/>
                </a:solidFill>
              </a:rPr>
              <a:t> </a:t>
            </a:r>
            <a:r>
              <a:rPr lang="en-US" sz="3600" dirty="0" err="1">
                <a:solidFill>
                  <a:srgbClr val="FFFFFF"/>
                </a:solidFill>
              </a:rPr>
              <a:t>acumulativos</a:t>
            </a:r>
            <a:endParaRPr lang="en-US" sz="3600" b="0" dirty="0">
              <a:solidFill>
                <a:srgbClr val="FFFFFF"/>
              </a:solidFill>
            </a:endParaRPr>
          </a:p>
        </p:txBody>
      </p:sp>
      <p:sp>
        <p:nvSpPr>
          <p:cNvPr id="679939" name="Rectangle 3"/>
          <p:cNvSpPr>
            <a:spLocks noGrp="1" noChangeArrowheads="1"/>
          </p:cNvSpPr>
          <p:nvPr>
            <p:ph type="body" idx="1"/>
          </p:nvPr>
        </p:nvSpPr>
        <p:spPr>
          <a:xfrm>
            <a:off x="609600" y="1828800"/>
            <a:ext cx="8077200" cy="4114800"/>
          </a:xfrm>
        </p:spPr>
        <p:txBody>
          <a:bodyPr/>
          <a:lstStyle/>
          <a:p>
            <a:pPr eaLnBrk="1" hangingPunct="1">
              <a:spcAft>
                <a:spcPct val="20000"/>
              </a:spcAft>
            </a:pPr>
            <a:endParaRPr lang="en-US" dirty="0"/>
          </a:p>
          <a:p>
            <a:pPr eaLnBrk="1" hangingPunct="1">
              <a:buFontTx/>
              <a:buNone/>
            </a:pPr>
            <a:endParaRPr lang="en-US" dirty="0"/>
          </a:p>
          <a:p>
            <a:pPr eaLnBrk="1" hangingPunct="1"/>
            <a:endParaRPr lang="en-US" dirty="0"/>
          </a:p>
        </p:txBody>
      </p:sp>
      <p:graphicFrame>
        <p:nvGraphicFramePr>
          <p:cNvPr id="2" name="Table 2">
            <a:extLst>
              <a:ext uri="{FF2B5EF4-FFF2-40B4-BE49-F238E27FC236}">
                <a16:creationId xmlns:a16="http://schemas.microsoft.com/office/drawing/2014/main" id="{899A8CE2-92CE-106A-ACF9-32B4A4A7916A}"/>
              </a:ext>
            </a:extLst>
          </p:cNvPr>
          <p:cNvGraphicFramePr>
            <a:graphicFrameLocks noGrp="1"/>
          </p:cNvGraphicFramePr>
          <p:nvPr>
            <p:extLst>
              <p:ext uri="{D42A27DB-BD31-4B8C-83A1-F6EECF244321}">
                <p14:modId xmlns:p14="http://schemas.microsoft.com/office/powerpoint/2010/main" val="550852664"/>
              </p:ext>
            </p:extLst>
          </p:nvPr>
        </p:nvGraphicFramePr>
        <p:xfrm>
          <a:off x="457200" y="1905000"/>
          <a:ext cx="8229600" cy="4267200"/>
        </p:xfrm>
        <a:graphic>
          <a:graphicData uri="http://schemas.openxmlformats.org/drawingml/2006/table">
            <a:tbl>
              <a:tblPr firstRow="1" bandRow="1">
                <a:tableStyleId>{5C22544A-7EE6-4342-B048-85BDC9FD1C3A}</a:tableStyleId>
              </a:tblPr>
              <a:tblGrid>
                <a:gridCol w="5349240">
                  <a:extLst>
                    <a:ext uri="{9D8B030D-6E8A-4147-A177-3AD203B41FA5}">
                      <a16:colId xmlns:a16="http://schemas.microsoft.com/office/drawing/2014/main" val="1913049583"/>
                    </a:ext>
                  </a:extLst>
                </a:gridCol>
                <a:gridCol w="2880360">
                  <a:extLst>
                    <a:ext uri="{9D8B030D-6E8A-4147-A177-3AD203B41FA5}">
                      <a16:colId xmlns:a16="http://schemas.microsoft.com/office/drawing/2014/main" val="3250828687"/>
                    </a:ext>
                  </a:extLst>
                </a:gridCol>
              </a:tblGrid>
              <a:tr h="711200">
                <a:tc>
                  <a:txBody>
                    <a:bodyPr/>
                    <a:lstStyle/>
                    <a:p>
                      <a:pPr algn="ctr">
                        <a:spcBef>
                          <a:spcPts val="1800"/>
                        </a:spcBef>
                        <a:spcAft>
                          <a:spcPts val="0"/>
                        </a:spcAft>
                      </a:pPr>
                      <a:r>
                        <a:rPr lang="es-ES_tradnl" noProof="0" dirty="0" err="1"/>
                        <a:t>Categoria</a:t>
                      </a:r>
                      <a:endParaRPr lang="es-ES_tradnl" noProof="0" dirty="0"/>
                    </a:p>
                  </a:txBody>
                  <a:tcPr/>
                </a:tc>
                <a:tc>
                  <a:txBody>
                    <a:bodyPr/>
                    <a:lstStyle/>
                    <a:p>
                      <a:pPr algn="ctr">
                        <a:spcBef>
                          <a:spcPts val="1800"/>
                        </a:spcBef>
                        <a:spcAft>
                          <a:spcPts val="0"/>
                        </a:spcAft>
                      </a:pPr>
                      <a:r>
                        <a:rPr lang="es-ES_tradnl" noProof="0" dirty="0"/>
                        <a:t>Tasa de Graduación</a:t>
                      </a:r>
                    </a:p>
                  </a:txBody>
                  <a:tcPr/>
                </a:tc>
                <a:extLst>
                  <a:ext uri="{0D108BD9-81ED-4DB2-BD59-A6C34878D82A}">
                    <a16:rowId xmlns:a16="http://schemas.microsoft.com/office/drawing/2014/main" val="1451042881"/>
                  </a:ext>
                </a:extLst>
              </a:tr>
              <a:tr h="711200">
                <a:tc>
                  <a:txBody>
                    <a:bodyPr/>
                    <a:lstStyle/>
                    <a:p>
                      <a:pPr algn="ctr">
                        <a:spcBef>
                          <a:spcPts val="1800"/>
                        </a:spcBef>
                        <a:spcAft>
                          <a:spcPts val="0"/>
                        </a:spcAft>
                      </a:pPr>
                      <a:r>
                        <a:rPr lang="es-ES_tradnl" noProof="0" dirty="0"/>
                        <a:t>Ningún factor de desventaja</a:t>
                      </a:r>
                    </a:p>
                  </a:txBody>
                  <a:tcPr/>
                </a:tc>
                <a:tc>
                  <a:txBody>
                    <a:bodyPr/>
                    <a:lstStyle/>
                    <a:p>
                      <a:pPr algn="ctr">
                        <a:spcBef>
                          <a:spcPts val="1800"/>
                        </a:spcBef>
                        <a:spcAft>
                          <a:spcPts val="0"/>
                        </a:spcAft>
                      </a:pPr>
                      <a:r>
                        <a:rPr lang="es-ES_tradnl" noProof="0"/>
                        <a:t>71,9%</a:t>
                      </a:r>
                    </a:p>
                  </a:txBody>
                  <a:tcPr/>
                </a:tc>
                <a:extLst>
                  <a:ext uri="{0D108BD9-81ED-4DB2-BD59-A6C34878D82A}">
                    <a16:rowId xmlns:a16="http://schemas.microsoft.com/office/drawing/2014/main" val="690208201"/>
                  </a:ext>
                </a:extLst>
              </a:tr>
              <a:tr h="711200">
                <a:tc>
                  <a:txBody>
                    <a:bodyPr/>
                    <a:lstStyle/>
                    <a:p>
                      <a:pPr algn="ctr">
                        <a:spcBef>
                          <a:spcPts val="1800"/>
                        </a:spcBef>
                        <a:spcAft>
                          <a:spcPts val="0"/>
                        </a:spcAft>
                      </a:pPr>
                      <a:r>
                        <a:rPr lang="es-ES_tradnl" noProof="0"/>
                        <a:t>Ingreso bajo/ Indígena / Regional / Descapacitado</a:t>
                      </a:r>
                    </a:p>
                  </a:txBody>
                  <a:tcPr/>
                </a:tc>
                <a:tc>
                  <a:txBody>
                    <a:bodyPr/>
                    <a:lstStyle/>
                    <a:p>
                      <a:pPr algn="ctr">
                        <a:spcBef>
                          <a:spcPts val="1800"/>
                        </a:spcBef>
                        <a:spcAft>
                          <a:spcPts val="0"/>
                        </a:spcAft>
                      </a:pPr>
                      <a:r>
                        <a:rPr lang="es-ES_tradnl" noProof="0"/>
                        <a:t>65,5%</a:t>
                      </a:r>
                    </a:p>
                  </a:txBody>
                  <a:tcPr/>
                </a:tc>
                <a:extLst>
                  <a:ext uri="{0D108BD9-81ED-4DB2-BD59-A6C34878D82A}">
                    <a16:rowId xmlns:a16="http://schemas.microsoft.com/office/drawing/2014/main" val="3213548615"/>
                  </a:ext>
                </a:extLst>
              </a:tr>
              <a:tr h="711200">
                <a:tc>
                  <a:txBody>
                    <a:bodyPr/>
                    <a:lstStyle/>
                    <a:p>
                      <a:pPr algn="ctr">
                        <a:spcBef>
                          <a:spcPts val="1800"/>
                        </a:spcBef>
                        <a:spcAft>
                          <a:spcPts val="0"/>
                        </a:spcAft>
                      </a:pPr>
                      <a:r>
                        <a:rPr lang="es-ES_tradnl" noProof="0" dirty="0"/>
                        <a:t>Dos factores de desventaja</a:t>
                      </a:r>
                    </a:p>
                  </a:txBody>
                  <a:tcPr/>
                </a:tc>
                <a:tc>
                  <a:txBody>
                    <a:bodyPr/>
                    <a:lstStyle/>
                    <a:p>
                      <a:pPr algn="ctr">
                        <a:spcBef>
                          <a:spcPts val="1800"/>
                        </a:spcBef>
                        <a:spcAft>
                          <a:spcPts val="0"/>
                        </a:spcAft>
                      </a:pPr>
                      <a:r>
                        <a:rPr lang="es-ES_tradnl" noProof="0"/>
                        <a:t>59,8%</a:t>
                      </a:r>
                    </a:p>
                  </a:txBody>
                  <a:tcPr/>
                </a:tc>
                <a:extLst>
                  <a:ext uri="{0D108BD9-81ED-4DB2-BD59-A6C34878D82A}">
                    <a16:rowId xmlns:a16="http://schemas.microsoft.com/office/drawing/2014/main" val="2385654081"/>
                  </a:ext>
                </a:extLst>
              </a:tr>
              <a:tr h="711200">
                <a:tc>
                  <a:txBody>
                    <a:bodyPr/>
                    <a:lstStyle/>
                    <a:p>
                      <a:pPr algn="ctr">
                        <a:spcBef>
                          <a:spcPts val="1800"/>
                        </a:spcBef>
                        <a:spcAft>
                          <a:spcPts val="0"/>
                        </a:spcAft>
                      </a:pPr>
                      <a:r>
                        <a:rPr lang="es-ES_tradnl" noProof="0"/>
                        <a:t>Tres factores de desventaja</a:t>
                      </a:r>
                    </a:p>
                  </a:txBody>
                  <a:tcPr/>
                </a:tc>
                <a:tc>
                  <a:txBody>
                    <a:bodyPr/>
                    <a:lstStyle/>
                    <a:p>
                      <a:pPr algn="ctr">
                        <a:spcBef>
                          <a:spcPts val="1800"/>
                        </a:spcBef>
                        <a:spcAft>
                          <a:spcPts val="0"/>
                        </a:spcAft>
                      </a:pPr>
                      <a:r>
                        <a:rPr lang="es-ES_tradnl" noProof="0"/>
                        <a:t>47,8%</a:t>
                      </a:r>
                    </a:p>
                  </a:txBody>
                  <a:tcPr/>
                </a:tc>
                <a:extLst>
                  <a:ext uri="{0D108BD9-81ED-4DB2-BD59-A6C34878D82A}">
                    <a16:rowId xmlns:a16="http://schemas.microsoft.com/office/drawing/2014/main" val="2588188011"/>
                  </a:ext>
                </a:extLst>
              </a:tr>
              <a:tr h="711200">
                <a:tc>
                  <a:txBody>
                    <a:bodyPr/>
                    <a:lstStyle/>
                    <a:p>
                      <a:pPr algn="ctr">
                        <a:spcBef>
                          <a:spcPts val="1800"/>
                        </a:spcBef>
                        <a:spcAft>
                          <a:spcPts val="0"/>
                        </a:spcAft>
                      </a:pPr>
                      <a:r>
                        <a:rPr lang="es-ES_tradnl" noProof="0"/>
                        <a:t>Los cuatro factores</a:t>
                      </a:r>
                    </a:p>
                  </a:txBody>
                  <a:tcPr/>
                </a:tc>
                <a:tc>
                  <a:txBody>
                    <a:bodyPr/>
                    <a:lstStyle/>
                    <a:p>
                      <a:pPr algn="ctr">
                        <a:spcBef>
                          <a:spcPts val="1800"/>
                        </a:spcBef>
                        <a:spcAft>
                          <a:spcPts val="0"/>
                        </a:spcAft>
                      </a:pPr>
                      <a:r>
                        <a:rPr lang="es-ES_tradnl" noProof="0" dirty="0"/>
                        <a:t>34,8%</a:t>
                      </a:r>
                    </a:p>
                  </a:txBody>
                  <a:tcPr/>
                </a:tc>
                <a:extLst>
                  <a:ext uri="{0D108BD9-81ED-4DB2-BD59-A6C34878D82A}">
                    <a16:rowId xmlns:a16="http://schemas.microsoft.com/office/drawing/2014/main" val="1132706853"/>
                  </a:ext>
                </a:extLst>
              </a:tr>
            </a:tbl>
          </a:graphicData>
        </a:graphic>
      </p:graphicFrame>
    </p:spTree>
    <p:extLst>
      <p:ext uri="{BB962C8B-B14F-4D97-AF65-F5344CB8AC3E}">
        <p14:creationId xmlns:p14="http://schemas.microsoft.com/office/powerpoint/2010/main" val="1047917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955676" y="-117756"/>
            <a:ext cx="8042276" cy="1336956"/>
          </a:xfrm>
        </p:spPr>
        <p:txBody>
          <a:bodyPr/>
          <a:lstStyle/>
          <a:p>
            <a:pPr eaLnBrk="1" hangingPunct="1"/>
            <a:r>
              <a:rPr lang="en-US" sz="3600" dirty="0" err="1">
                <a:solidFill>
                  <a:srgbClr val="FFFFFF"/>
                </a:solidFill>
              </a:rPr>
              <a:t>Impacto</a:t>
            </a:r>
            <a:r>
              <a:rPr lang="en-US" sz="3600" dirty="0">
                <a:solidFill>
                  <a:srgbClr val="FFFFFF"/>
                </a:solidFill>
              </a:rPr>
              <a:t> </a:t>
            </a:r>
            <a:r>
              <a:rPr lang="en-US" sz="3600" dirty="0" err="1">
                <a:solidFill>
                  <a:srgbClr val="FFFFFF"/>
                </a:solidFill>
              </a:rPr>
              <a:t>en</a:t>
            </a:r>
            <a:r>
              <a:rPr lang="en-US" sz="3600" dirty="0">
                <a:solidFill>
                  <a:srgbClr val="FFFFFF"/>
                </a:solidFill>
              </a:rPr>
              <a:t> las</a:t>
            </a:r>
            <a:br>
              <a:rPr lang="en-US" sz="3600" dirty="0">
                <a:solidFill>
                  <a:srgbClr val="FFFFFF"/>
                </a:solidFill>
              </a:rPr>
            </a:br>
            <a:r>
              <a:rPr lang="en-US" sz="3600" dirty="0" err="1">
                <a:solidFill>
                  <a:srgbClr val="FFFFFF"/>
                </a:solidFill>
              </a:rPr>
              <a:t>perspectivas</a:t>
            </a:r>
            <a:r>
              <a:rPr lang="en-US" sz="3600" dirty="0">
                <a:solidFill>
                  <a:srgbClr val="FFFFFF"/>
                </a:solidFill>
              </a:rPr>
              <a:t> de </a:t>
            </a:r>
            <a:r>
              <a:rPr lang="en-US" sz="3600" dirty="0" err="1">
                <a:solidFill>
                  <a:srgbClr val="FFFFFF"/>
                </a:solidFill>
              </a:rPr>
              <a:t>empleo</a:t>
            </a:r>
            <a:endParaRPr lang="en-US" sz="3600" b="0" dirty="0">
              <a:solidFill>
                <a:srgbClr val="FFFFFF"/>
              </a:solidFill>
            </a:endParaRPr>
          </a:p>
        </p:txBody>
      </p:sp>
      <p:sp>
        <p:nvSpPr>
          <p:cNvPr id="679939" name="Rectangle 3"/>
          <p:cNvSpPr>
            <a:spLocks noGrp="1" noChangeArrowheads="1"/>
          </p:cNvSpPr>
          <p:nvPr>
            <p:ph type="body" idx="1"/>
          </p:nvPr>
        </p:nvSpPr>
        <p:spPr>
          <a:xfrm>
            <a:off x="609600" y="1828800"/>
            <a:ext cx="8077200" cy="4114800"/>
          </a:xfrm>
        </p:spPr>
        <p:txBody>
          <a:bodyPr/>
          <a:lstStyle/>
          <a:p>
            <a:pPr eaLnBrk="1" hangingPunct="1">
              <a:spcAft>
                <a:spcPct val="20000"/>
              </a:spcAft>
            </a:pPr>
            <a:endParaRPr lang="en-US" dirty="0"/>
          </a:p>
          <a:p>
            <a:pPr eaLnBrk="1" hangingPunct="1">
              <a:buFontTx/>
              <a:buNone/>
            </a:pPr>
            <a:endParaRPr lang="en-US" dirty="0"/>
          </a:p>
          <a:p>
            <a:pPr eaLnBrk="1" hangingPunct="1"/>
            <a:endParaRPr lang="en-US" dirty="0"/>
          </a:p>
        </p:txBody>
      </p:sp>
      <p:graphicFrame>
        <p:nvGraphicFramePr>
          <p:cNvPr id="2" name="Table 2">
            <a:extLst>
              <a:ext uri="{FF2B5EF4-FFF2-40B4-BE49-F238E27FC236}">
                <a16:creationId xmlns:a16="http://schemas.microsoft.com/office/drawing/2014/main" id="{899A8CE2-92CE-106A-ACF9-32B4A4A7916A}"/>
              </a:ext>
            </a:extLst>
          </p:cNvPr>
          <p:cNvGraphicFramePr>
            <a:graphicFrameLocks noGrp="1"/>
          </p:cNvGraphicFramePr>
          <p:nvPr>
            <p:extLst>
              <p:ext uri="{D42A27DB-BD31-4B8C-83A1-F6EECF244321}">
                <p14:modId xmlns:p14="http://schemas.microsoft.com/office/powerpoint/2010/main" val="3772824485"/>
              </p:ext>
            </p:extLst>
          </p:nvPr>
        </p:nvGraphicFramePr>
        <p:xfrm>
          <a:off x="457200" y="1905000"/>
          <a:ext cx="8229600" cy="3352800"/>
        </p:xfrm>
        <a:graphic>
          <a:graphicData uri="http://schemas.openxmlformats.org/drawingml/2006/table">
            <a:tbl>
              <a:tblPr firstRow="1" bandRow="1">
                <a:tableStyleId>{5C22544A-7EE6-4342-B048-85BDC9FD1C3A}</a:tableStyleId>
              </a:tblPr>
              <a:tblGrid>
                <a:gridCol w="5349240">
                  <a:extLst>
                    <a:ext uri="{9D8B030D-6E8A-4147-A177-3AD203B41FA5}">
                      <a16:colId xmlns:a16="http://schemas.microsoft.com/office/drawing/2014/main" val="1913049583"/>
                    </a:ext>
                  </a:extLst>
                </a:gridCol>
                <a:gridCol w="2880360">
                  <a:extLst>
                    <a:ext uri="{9D8B030D-6E8A-4147-A177-3AD203B41FA5}">
                      <a16:colId xmlns:a16="http://schemas.microsoft.com/office/drawing/2014/main" val="3250828687"/>
                    </a:ext>
                  </a:extLst>
                </a:gridCol>
              </a:tblGrid>
              <a:tr h="838200">
                <a:tc>
                  <a:txBody>
                    <a:bodyPr/>
                    <a:lstStyle/>
                    <a:p>
                      <a:pPr algn="ctr">
                        <a:spcBef>
                          <a:spcPts val="1800"/>
                        </a:spcBef>
                        <a:spcAft>
                          <a:spcPts val="0"/>
                        </a:spcAft>
                      </a:pPr>
                      <a:r>
                        <a:rPr lang="es-ES_tradnl" noProof="0"/>
                        <a:t>Categoria</a:t>
                      </a:r>
                    </a:p>
                  </a:txBody>
                  <a:tcPr/>
                </a:tc>
                <a:tc>
                  <a:txBody>
                    <a:bodyPr/>
                    <a:lstStyle/>
                    <a:p>
                      <a:pPr algn="ctr">
                        <a:spcBef>
                          <a:spcPts val="1800"/>
                        </a:spcBef>
                        <a:spcAft>
                          <a:spcPts val="0"/>
                        </a:spcAft>
                      </a:pPr>
                      <a:r>
                        <a:rPr lang="es-ES_tradnl" noProof="0"/>
                        <a:t>Tasa de Empleo</a:t>
                      </a:r>
                    </a:p>
                  </a:txBody>
                  <a:tcPr/>
                </a:tc>
                <a:extLst>
                  <a:ext uri="{0D108BD9-81ED-4DB2-BD59-A6C34878D82A}">
                    <a16:rowId xmlns:a16="http://schemas.microsoft.com/office/drawing/2014/main" val="1451042881"/>
                  </a:ext>
                </a:extLst>
              </a:tr>
              <a:tr h="838200">
                <a:tc>
                  <a:txBody>
                    <a:bodyPr/>
                    <a:lstStyle/>
                    <a:p>
                      <a:pPr algn="ctr">
                        <a:spcBef>
                          <a:spcPts val="1800"/>
                        </a:spcBef>
                        <a:spcAft>
                          <a:spcPts val="0"/>
                        </a:spcAft>
                      </a:pPr>
                      <a:r>
                        <a:rPr lang="es-ES_tradnl" noProof="0"/>
                        <a:t>Ningún factor de desventaja</a:t>
                      </a:r>
                    </a:p>
                  </a:txBody>
                  <a:tcPr/>
                </a:tc>
                <a:tc>
                  <a:txBody>
                    <a:bodyPr/>
                    <a:lstStyle/>
                    <a:p>
                      <a:pPr algn="ctr">
                        <a:spcBef>
                          <a:spcPts val="1800"/>
                        </a:spcBef>
                        <a:spcAft>
                          <a:spcPts val="0"/>
                        </a:spcAft>
                      </a:pPr>
                      <a:r>
                        <a:rPr lang="es-ES_tradnl" noProof="0"/>
                        <a:t>84%</a:t>
                      </a:r>
                    </a:p>
                  </a:txBody>
                  <a:tcPr/>
                </a:tc>
                <a:extLst>
                  <a:ext uri="{0D108BD9-81ED-4DB2-BD59-A6C34878D82A}">
                    <a16:rowId xmlns:a16="http://schemas.microsoft.com/office/drawing/2014/main" val="690208201"/>
                  </a:ext>
                </a:extLst>
              </a:tr>
              <a:tr h="838200">
                <a:tc>
                  <a:txBody>
                    <a:bodyPr/>
                    <a:lstStyle/>
                    <a:p>
                      <a:pPr algn="ctr">
                        <a:spcBef>
                          <a:spcPts val="1800"/>
                        </a:spcBef>
                        <a:spcAft>
                          <a:spcPts val="0"/>
                        </a:spcAft>
                      </a:pPr>
                      <a:r>
                        <a:rPr lang="es-ES_tradnl" noProof="0"/>
                        <a:t>Un factor de desventaja</a:t>
                      </a:r>
                    </a:p>
                  </a:txBody>
                  <a:tcPr/>
                </a:tc>
                <a:tc>
                  <a:txBody>
                    <a:bodyPr/>
                    <a:lstStyle/>
                    <a:p>
                      <a:pPr algn="ctr">
                        <a:spcBef>
                          <a:spcPts val="1800"/>
                        </a:spcBef>
                        <a:spcAft>
                          <a:spcPts val="0"/>
                        </a:spcAft>
                      </a:pPr>
                      <a:r>
                        <a:rPr lang="es-ES_tradnl" noProof="0"/>
                        <a:t>79%</a:t>
                      </a:r>
                    </a:p>
                  </a:txBody>
                  <a:tcPr/>
                </a:tc>
                <a:extLst>
                  <a:ext uri="{0D108BD9-81ED-4DB2-BD59-A6C34878D82A}">
                    <a16:rowId xmlns:a16="http://schemas.microsoft.com/office/drawing/2014/main" val="3213548615"/>
                  </a:ext>
                </a:extLst>
              </a:tr>
              <a:tr h="838200">
                <a:tc>
                  <a:txBody>
                    <a:bodyPr/>
                    <a:lstStyle/>
                    <a:p>
                      <a:pPr algn="ctr">
                        <a:spcBef>
                          <a:spcPts val="1800"/>
                        </a:spcBef>
                        <a:spcAft>
                          <a:spcPts val="0"/>
                        </a:spcAft>
                      </a:pPr>
                      <a:r>
                        <a:rPr lang="es-ES_tradnl" noProof="0"/>
                        <a:t>Dos o más factores de desventaja</a:t>
                      </a:r>
                    </a:p>
                  </a:txBody>
                  <a:tcPr/>
                </a:tc>
                <a:tc>
                  <a:txBody>
                    <a:bodyPr/>
                    <a:lstStyle/>
                    <a:p>
                      <a:pPr algn="ctr">
                        <a:spcBef>
                          <a:spcPts val="1800"/>
                        </a:spcBef>
                        <a:spcAft>
                          <a:spcPts val="0"/>
                        </a:spcAft>
                      </a:pPr>
                      <a:r>
                        <a:rPr lang="es-ES_tradnl" noProof="0" dirty="0"/>
                        <a:t>70%</a:t>
                      </a:r>
                    </a:p>
                  </a:txBody>
                  <a:tcPr/>
                </a:tc>
                <a:extLst>
                  <a:ext uri="{0D108BD9-81ED-4DB2-BD59-A6C34878D82A}">
                    <a16:rowId xmlns:a16="http://schemas.microsoft.com/office/drawing/2014/main" val="2385654081"/>
                  </a:ext>
                </a:extLst>
              </a:tr>
            </a:tbl>
          </a:graphicData>
        </a:graphic>
      </p:graphicFrame>
    </p:spTree>
    <p:extLst>
      <p:ext uri="{BB962C8B-B14F-4D97-AF65-F5344CB8AC3E}">
        <p14:creationId xmlns:p14="http://schemas.microsoft.com/office/powerpoint/2010/main" val="4259033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990600" y="152400"/>
            <a:ext cx="7715251" cy="1143000"/>
          </a:xfrm>
          <a:prstGeom prst="rect">
            <a:avLst/>
          </a:prstGeom>
          <a:noFill/>
          <a:ln w="12700">
            <a:noFill/>
            <a:miter lim="800000"/>
            <a:headEnd/>
            <a:tailEnd/>
          </a:ln>
        </p:spPr>
        <p:txBody>
          <a:bodyPr lIns="90488" tIns="44450" rIns="90488" bIns="44450" anchor="ctr"/>
          <a:lstStyle/>
          <a:p>
            <a:pPr eaLnBrk="0" hangingPunct="0">
              <a:lnSpc>
                <a:spcPct val="100000"/>
              </a:lnSpc>
              <a:spcBef>
                <a:spcPct val="0"/>
              </a:spcBef>
              <a:buClrTx/>
            </a:pPr>
            <a:r>
              <a:rPr lang="en-US" sz="3600" dirty="0" err="1">
                <a:solidFill>
                  <a:srgbClr val="FFFFFF"/>
                </a:solidFill>
                <a:effectLst/>
                <a:latin typeface="Times New Roman" pitchFamily="18" charset="0"/>
              </a:rPr>
              <a:t>Esquema</a:t>
            </a:r>
            <a:endParaRPr lang="en-US" sz="3600" dirty="0">
              <a:solidFill>
                <a:srgbClr val="FFFFFF"/>
              </a:solidFill>
              <a:effectLst/>
              <a:latin typeface="Times New Roman" pitchFamily="18" charset="0"/>
            </a:endParaRPr>
          </a:p>
        </p:txBody>
      </p:sp>
      <p:sp>
        <p:nvSpPr>
          <p:cNvPr id="612355" name="Rectangle 3"/>
          <p:cNvSpPr>
            <a:spLocks noChangeArrowheads="1"/>
          </p:cNvSpPr>
          <p:nvPr/>
        </p:nvSpPr>
        <p:spPr bwMode="auto">
          <a:xfrm>
            <a:off x="660400" y="2362200"/>
            <a:ext cx="8077200" cy="1524000"/>
          </a:xfrm>
          <a:prstGeom prst="rect">
            <a:avLst/>
          </a:prstGeom>
          <a:noFill/>
          <a:ln w="12700">
            <a:noFill/>
            <a:miter lim="800000"/>
            <a:headEnd/>
            <a:tailEnd/>
          </a:ln>
        </p:spPr>
        <p:txBody>
          <a:bodyPr lIns="90488" tIns="44450" rIns="90488" bIns="44450"/>
          <a:lstStyle/>
          <a:p>
            <a:pPr algn="l" eaLnBrk="0" hangingPunct="0">
              <a:lnSpc>
                <a:spcPct val="100000"/>
              </a:lnSpc>
              <a:buClr>
                <a:schemeClr val="tx2"/>
              </a:buClr>
              <a:buSzPct val="75000"/>
            </a:pPr>
            <a:endParaRPr lang="es-ES_tradnl" sz="3600" dirty="0">
              <a:effectLst/>
              <a:latin typeface="Times New Roman" pitchFamily="18" charset="0"/>
            </a:endParaRPr>
          </a:p>
          <a:p>
            <a:pPr algn="l" eaLnBrk="0" hangingPunct="0">
              <a:lnSpc>
                <a:spcPct val="100000"/>
              </a:lnSpc>
              <a:buClr>
                <a:schemeClr val="tx2"/>
              </a:buClr>
              <a:buSzPct val="75000"/>
            </a:pPr>
            <a:endParaRPr lang="es-ES_tradnl" sz="3600" dirty="0">
              <a:effectLst/>
              <a:latin typeface="Times New Roman" pitchFamily="18" charset="0"/>
            </a:endParaRP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Alcance de las disparidades</a:t>
            </a:r>
          </a:p>
          <a:p>
            <a:pPr marL="342900" indent="-342900" algn="l" eaLnBrk="0" hangingPunct="0">
              <a:lnSpc>
                <a:spcPct val="100000"/>
              </a:lnSpc>
              <a:spcBef>
                <a:spcPts val="600"/>
              </a:spcBef>
              <a:spcAft>
                <a:spcPts val="1920"/>
              </a:spcAft>
              <a:buClrTx/>
              <a:buFontTx/>
              <a:buChar char="•"/>
            </a:pPr>
            <a:r>
              <a:rPr lang="es-ES_tradnl" b="1" dirty="0">
                <a:effectLst/>
                <a:latin typeface="Times New Roman" pitchFamily="18" charset="0"/>
              </a:rPr>
              <a:t>Principales causas de la desigualdad</a:t>
            </a:r>
          </a:p>
        </p:txBody>
      </p:sp>
      <p:graphicFrame>
        <p:nvGraphicFramePr>
          <p:cNvPr id="2050" name="Object 4"/>
          <p:cNvGraphicFramePr>
            <a:graphicFrameLocks noChangeAspect="1"/>
          </p:cNvGraphicFramePr>
          <p:nvPr/>
        </p:nvGraphicFramePr>
        <p:xfrm>
          <a:off x="2971800" y="1752600"/>
          <a:ext cx="3454400" cy="1295400"/>
        </p:xfrm>
        <a:graphic>
          <a:graphicData uri="http://schemas.openxmlformats.org/presentationml/2006/ole">
            <mc:AlternateContent xmlns:mc="http://schemas.openxmlformats.org/markup-compatibility/2006">
              <mc:Choice xmlns:v="urn:schemas-microsoft-com:vml" Requires="v">
                <p:oleObj spid="_x0000_s2049" name="Clip" r:id="rId4" imgW="3368650" imgH="2442362" progId="">
                  <p:embed/>
                </p:oleObj>
              </mc:Choice>
              <mc:Fallback>
                <p:oleObj name="Clip" r:id="rId4" imgW="3368650" imgH="2442362" progId="">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3454400" cy="1295400"/>
                      </a:xfrm>
                      <a:prstGeom prst="rect">
                        <a:avLst/>
                      </a:prstGeom>
                      <a:solidFill>
                        <a:srgbClr val="99CCFF"/>
                      </a:solidFill>
                    </p:spPr>
                  </p:pic>
                </p:oleObj>
              </mc:Fallback>
            </mc:AlternateContent>
          </a:graphicData>
        </a:graphic>
      </p:graphicFrame>
    </p:spTree>
    <p:extLst>
      <p:ext uri="{BB962C8B-B14F-4D97-AF65-F5344CB8AC3E}">
        <p14:creationId xmlns:p14="http://schemas.microsoft.com/office/powerpoint/2010/main" val="241199633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5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E3CCA6BF-5C41-106C-6606-602C235003D6}"/>
              </a:ext>
            </a:extLst>
          </p:cNvPr>
          <p:cNvSpPr>
            <a:spLocks noGrp="1"/>
          </p:cNvSpPr>
          <p:nvPr>
            <p:ph idx="1"/>
          </p:nvPr>
        </p:nvSpPr>
        <p:spPr/>
        <p:txBody>
          <a:bodyPr/>
          <a:lstStyle/>
          <a:p>
            <a:pPr marL="0" indent="0">
              <a:buNone/>
            </a:pPr>
            <a:endParaRPr lang="en-US" dirty="0"/>
          </a:p>
        </p:txBody>
      </p:sp>
      <p:pic>
        <p:nvPicPr>
          <p:cNvPr id="1026" name="Picture 2" descr="Mapuche Native Girl, Patagonia Chile | Medicine Hunter">
            <a:extLst>
              <a:ext uri="{FF2B5EF4-FFF2-40B4-BE49-F238E27FC236}">
                <a16:creationId xmlns:a16="http://schemas.microsoft.com/office/drawing/2014/main" id="{636F9976-ACE9-8784-68B6-A293D0FDE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55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685800" y="491844"/>
            <a:ext cx="8042276" cy="1336956"/>
          </a:xfrm>
        </p:spPr>
        <p:txBody>
          <a:bodyPr/>
          <a:lstStyle/>
          <a:p>
            <a:r>
              <a:rPr lang="en-US" sz="3600" dirty="0" err="1">
                <a:solidFill>
                  <a:schemeClr val="bg1"/>
                </a:solidFill>
              </a:rPr>
              <a:t>Factores</a:t>
            </a:r>
            <a:r>
              <a:rPr lang="en-US" sz="3600" dirty="0">
                <a:solidFill>
                  <a:schemeClr val="bg1"/>
                </a:solidFill>
              </a:rPr>
              <a:t> </a:t>
            </a:r>
            <a:r>
              <a:rPr lang="en-US" sz="3600" dirty="0" err="1">
                <a:solidFill>
                  <a:schemeClr val="bg1"/>
                </a:solidFill>
              </a:rPr>
              <a:t>Principales</a:t>
            </a:r>
            <a:br>
              <a:rPr lang="en-US" dirty="0"/>
            </a:br>
            <a:endParaRPr lang="en-US" dirty="0"/>
          </a:p>
        </p:txBody>
      </p:sp>
      <p:sp>
        <p:nvSpPr>
          <p:cNvPr id="873475" name="Rectangle 3"/>
          <p:cNvSpPr>
            <a:spLocks noGrp="1" noChangeArrowheads="1"/>
          </p:cNvSpPr>
          <p:nvPr>
            <p:ph type="body" idx="1"/>
          </p:nvPr>
        </p:nvSpPr>
        <p:spPr>
          <a:xfrm>
            <a:off x="457200" y="1676546"/>
            <a:ext cx="8229600" cy="4572000"/>
          </a:xfrm>
        </p:spPr>
        <p:txBody>
          <a:bodyPr>
            <a:normAutofit/>
          </a:bodyPr>
          <a:lstStyle/>
          <a:p>
            <a:pPr>
              <a:buClr>
                <a:srgbClr val="002060"/>
              </a:buClr>
            </a:pPr>
            <a:r>
              <a:rPr lang="es-ES_tradnl" dirty="0"/>
              <a:t>Resultados de la educación primaria y secundaria</a:t>
            </a:r>
          </a:p>
          <a:p>
            <a:pPr>
              <a:buClr>
                <a:srgbClr val="002060"/>
              </a:buClr>
            </a:pPr>
            <a:r>
              <a:rPr lang="es-ES_tradnl" dirty="0"/>
              <a:t>Barreras financieras (cobro de matrícula, gastos de manutención, costo de oportunidad, perspectivas de empleo)</a:t>
            </a:r>
          </a:p>
          <a:p>
            <a:pPr>
              <a:buClr>
                <a:srgbClr val="002060"/>
              </a:buClr>
            </a:pPr>
            <a:r>
              <a:rPr lang="es-ES_tradnl" dirty="0"/>
              <a:t>Obstáculos no financieros</a:t>
            </a:r>
          </a:p>
          <a:p>
            <a:pPr lvl="1">
              <a:buClr>
                <a:srgbClr val="002060"/>
              </a:buClr>
            </a:pPr>
            <a:r>
              <a:rPr lang="es-ES_tradnl" dirty="0"/>
              <a:t>Capital cultural</a:t>
            </a:r>
          </a:p>
          <a:p>
            <a:pPr lvl="1">
              <a:buClr>
                <a:srgbClr val="002060"/>
              </a:buClr>
            </a:pPr>
            <a:r>
              <a:rPr lang="es-ES_tradnl" dirty="0"/>
              <a:t>Información</a:t>
            </a:r>
          </a:p>
          <a:p>
            <a:pPr lvl="1">
              <a:buClr>
                <a:srgbClr val="002060"/>
              </a:buClr>
            </a:pPr>
            <a:r>
              <a:rPr lang="es-ES_tradnl" dirty="0"/>
              <a:t>Motivación</a:t>
            </a:r>
          </a:p>
          <a:p>
            <a:pPr lvl="1">
              <a:buClr>
                <a:srgbClr val="002060"/>
              </a:buClr>
            </a:pPr>
            <a:r>
              <a:rPr lang="es-ES_tradnl" dirty="0"/>
              <a:t>Preparación académica</a:t>
            </a:r>
          </a:p>
          <a:p>
            <a:endParaRPr lang="en-US" dirty="0"/>
          </a:p>
          <a:p>
            <a:endParaRPr lang="en-US" dirty="0"/>
          </a:p>
        </p:txBody>
      </p:sp>
    </p:spTree>
    <p:extLst>
      <p:ext uri="{BB962C8B-B14F-4D97-AF65-F5344CB8AC3E}">
        <p14:creationId xmlns:p14="http://schemas.microsoft.com/office/powerpoint/2010/main" val="1638813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52400"/>
            <a:ext cx="8763000" cy="1143000"/>
          </a:xfrm>
        </p:spPr>
        <p:txBody>
          <a:bodyPr/>
          <a:lstStyle/>
          <a:p>
            <a:r>
              <a:rPr lang="en-US" sz="2800" dirty="0" err="1">
                <a:solidFill>
                  <a:srgbClr val="FFFFFF"/>
                </a:solidFill>
              </a:rPr>
              <a:t>Efectos</a:t>
            </a:r>
            <a:r>
              <a:rPr lang="en-US" sz="2800" dirty="0">
                <a:solidFill>
                  <a:srgbClr val="FFFFFF"/>
                </a:solidFill>
              </a:rPr>
              <a:t> de la </a:t>
            </a:r>
            <a:r>
              <a:rPr lang="en-US" sz="2800" dirty="0" err="1">
                <a:solidFill>
                  <a:srgbClr val="FFFFFF"/>
                </a:solidFill>
              </a:rPr>
              <a:t>identidad</a:t>
            </a:r>
            <a:r>
              <a:rPr lang="en-US" sz="2800" dirty="0">
                <a:solidFill>
                  <a:srgbClr val="FFFFFF"/>
                </a:solidFill>
              </a:rPr>
              <a:t> de </a:t>
            </a:r>
            <a:r>
              <a:rPr lang="en-US" sz="2800" dirty="0" err="1">
                <a:solidFill>
                  <a:srgbClr val="FFFFFF"/>
                </a:solidFill>
              </a:rPr>
              <a:t>casta</a:t>
            </a:r>
            <a:r>
              <a:rPr lang="en-US" sz="2800" dirty="0">
                <a:solidFill>
                  <a:srgbClr val="FFFFFF"/>
                </a:solidFill>
              </a:rPr>
              <a:t> </a:t>
            </a:r>
            <a:br>
              <a:rPr lang="en-US" sz="2800" dirty="0">
                <a:solidFill>
                  <a:srgbClr val="FFFFFF"/>
                </a:solidFill>
              </a:rPr>
            </a:br>
            <a:r>
              <a:rPr lang="en-US" sz="2800" dirty="0" err="1">
                <a:solidFill>
                  <a:srgbClr val="FFFFFF"/>
                </a:solidFill>
              </a:rPr>
              <a:t>en</a:t>
            </a:r>
            <a:r>
              <a:rPr lang="en-US" sz="2800" dirty="0">
                <a:solidFill>
                  <a:srgbClr val="FFFFFF"/>
                </a:solidFill>
              </a:rPr>
              <a:t> el </a:t>
            </a:r>
            <a:r>
              <a:rPr lang="en-US" sz="2800" dirty="0" err="1">
                <a:solidFill>
                  <a:srgbClr val="FFFFFF"/>
                </a:solidFill>
              </a:rPr>
              <a:t>rendimiento</a:t>
            </a:r>
            <a:r>
              <a:rPr lang="en-US" sz="2800" dirty="0">
                <a:solidFill>
                  <a:srgbClr val="FFFFFF"/>
                </a:solidFill>
              </a:rPr>
              <a:t> </a:t>
            </a:r>
            <a:r>
              <a:rPr lang="en-US" sz="2800" dirty="0" err="1">
                <a:solidFill>
                  <a:srgbClr val="FFFFFF"/>
                </a:solidFill>
              </a:rPr>
              <a:t>académico</a:t>
            </a:r>
            <a:endParaRPr lang="en-US" sz="2800" dirty="0">
              <a:solidFill>
                <a:srgbClr val="FFFFFF"/>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44055333"/>
              </p:ext>
            </p:extLst>
          </p:nvPr>
        </p:nvGraphicFramePr>
        <p:xfrm>
          <a:off x="381000" y="16764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9978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9113632" cy="6858000"/>
          </a:xfrm>
          <a:prstGeom prst="rect">
            <a:avLst/>
          </a:prstGeom>
        </p:spPr>
      </p:pic>
    </p:spTree>
    <p:extLst>
      <p:ext uri="{BB962C8B-B14F-4D97-AF65-F5344CB8AC3E}">
        <p14:creationId xmlns:p14="http://schemas.microsoft.com/office/powerpoint/2010/main" val="1364068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1143000"/>
          </a:xfrm>
        </p:spPr>
        <p:txBody>
          <a:bodyPr/>
          <a:lstStyle/>
          <a:p>
            <a:r>
              <a:rPr lang="en-US" sz="3600" dirty="0">
                <a:solidFill>
                  <a:schemeClr val="bg1"/>
                </a:solidFill>
              </a:rPr>
              <a:t>U. de São Paulo</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22109204"/>
              </p:ext>
            </p:extLst>
          </p:nvPr>
        </p:nvGraphicFramePr>
        <p:xfrm>
          <a:off x="0" y="1295400"/>
          <a:ext cx="91440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6118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0"/>
            <a:ext cx="8534400" cy="1498599"/>
          </a:xfrm>
        </p:spPr>
        <p:txBody>
          <a:bodyPr/>
          <a:lstStyle/>
          <a:p>
            <a:r>
              <a:rPr lang="en-US" sz="4000" dirty="0">
                <a:solidFill>
                  <a:srgbClr val="091E24"/>
                </a:solidFill>
              </a:rPr>
              <a:t>Universidad de Santiago de Chile</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93354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36599"/>
            <a:ext cx="7772400" cy="1498599"/>
          </a:xfrm>
        </p:spPr>
        <p:txBody>
          <a:bodyPr/>
          <a:lstStyle/>
          <a:p>
            <a:r>
              <a:rPr lang="en-US" dirty="0">
                <a:solidFill>
                  <a:srgbClr val="091E24"/>
                </a:solidFill>
              </a:rPr>
              <a:t>University of Chile</a:t>
            </a:r>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34285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029700" cy="1498599"/>
          </a:xfrm>
        </p:spPr>
        <p:txBody>
          <a:bodyPr>
            <a:normAutofit/>
          </a:bodyPr>
          <a:lstStyle/>
          <a:p>
            <a:r>
              <a:rPr lang="en-US" sz="3600" dirty="0">
                <a:solidFill>
                  <a:srgbClr val="091E24"/>
                </a:solidFill>
              </a:rPr>
              <a:t>Catholic University of Chile</a:t>
            </a:r>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13301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990600" y="152400"/>
            <a:ext cx="7715251" cy="1143000"/>
          </a:xfrm>
          <a:prstGeom prst="rect">
            <a:avLst/>
          </a:prstGeom>
          <a:noFill/>
          <a:ln w="12700">
            <a:noFill/>
            <a:miter lim="800000"/>
            <a:headEnd/>
            <a:tailEnd/>
          </a:ln>
        </p:spPr>
        <p:txBody>
          <a:bodyPr lIns="90488" tIns="44450" rIns="90488" bIns="44450" anchor="ctr"/>
          <a:lstStyle/>
          <a:p>
            <a:pPr eaLnBrk="0" hangingPunct="0">
              <a:lnSpc>
                <a:spcPct val="100000"/>
              </a:lnSpc>
              <a:spcBef>
                <a:spcPct val="0"/>
              </a:spcBef>
              <a:buClrTx/>
            </a:pPr>
            <a:r>
              <a:rPr lang="en-US" sz="3600" dirty="0" err="1">
                <a:solidFill>
                  <a:srgbClr val="FFFFFF"/>
                </a:solidFill>
                <a:effectLst/>
                <a:latin typeface="Times New Roman" pitchFamily="18" charset="0"/>
              </a:rPr>
              <a:t>Esquema</a:t>
            </a:r>
            <a:endParaRPr lang="en-US" sz="3600" dirty="0">
              <a:solidFill>
                <a:srgbClr val="FFFFFF"/>
              </a:solidFill>
              <a:effectLst/>
              <a:latin typeface="Times New Roman" pitchFamily="18" charset="0"/>
            </a:endParaRPr>
          </a:p>
        </p:txBody>
      </p:sp>
      <p:sp>
        <p:nvSpPr>
          <p:cNvPr id="612355" name="Rectangle 3"/>
          <p:cNvSpPr>
            <a:spLocks noChangeArrowheads="1"/>
          </p:cNvSpPr>
          <p:nvPr/>
        </p:nvSpPr>
        <p:spPr bwMode="auto">
          <a:xfrm>
            <a:off x="660400" y="2362200"/>
            <a:ext cx="8077200" cy="1524000"/>
          </a:xfrm>
          <a:prstGeom prst="rect">
            <a:avLst/>
          </a:prstGeom>
          <a:noFill/>
          <a:ln w="12700">
            <a:noFill/>
            <a:miter lim="800000"/>
            <a:headEnd/>
            <a:tailEnd/>
          </a:ln>
        </p:spPr>
        <p:txBody>
          <a:bodyPr lIns="90488" tIns="44450" rIns="90488" bIns="44450"/>
          <a:lstStyle/>
          <a:p>
            <a:pPr algn="l" eaLnBrk="0" hangingPunct="0">
              <a:lnSpc>
                <a:spcPct val="100000"/>
              </a:lnSpc>
              <a:buClr>
                <a:schemeClr val="tx2"/>
              </a:buClr>
              <a:buSzPct val="75000"/>
            </a:pPr>
            <a:endParaRPr lang="es-ES_tradnl" sz="3600" dirty="0">
              <a:effectLst/>
              <a:latin typeface="Times New Roman" pitchFamily="18" charset="0"/>
            </a:endParaRPr>
          </a:p>
          <a:p>
            <a:pPr algn="l" eaLnBrk="0" hangingPunct="0">
              <a:lnSpc>
                <a:spcPct val="100000"/>
              </a:lnSpc>
              <a:buClr>
                <a:schemeClr val="tx2"/>
              </a:buClr>
              <a:buSzPct val="75000"/>
            </a:pPr>
            <a:endParaRPr lang="es-ES_tradnl" sz="3600" dirty="0">
              <a:effectLst/>
              <a:latin typeface="Times New Roman" pitchFamily="18" charset="0"/>
            </a:endParaRP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Alcance de las disparidades</a:t>
            </a: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Principales causas de la desigualdad</a:t>
            </a:r>
          </a:p>
          <a:p>
            <a:pPr marL="342900" indent="-342900" algn="l" eaLnBrk="0" hangingPunct="0">
              <a:lnSpc>
                <a:spcPct val="100000"/>
              </a:lnSpc>
              <a:spcBef>
                <a:spcPts val="600"/>
              </a:spcBef>
              <a:spcAft>
                <a:spcPts val="1920"/>
              </a:spcAft>
              <a:buClrTx/>
              <a:buFontTx/>
              <a:buChar char="•"/>
            </a:pPr>
            <a:r>
              <a:rPr lang="es-ES_tradnl" b="1" dirty="0">
                <a:effectLst/>
                <a:latin typeface="Times New Roman" pitchFamily="18" charset="0"/>
              </a:rPr>
              <a:t>Impacto del Covid</a:t>
            </a:r>
          </a:p>
        </p:txBody>
      </p:sp>
      <p:graphicFrame>
        <p:nvGraphicFramePr>
          <p:cNvPr id="2050" name="Object 4"/>
          <p:cNvGraphicFramePr>
            <a:graphicFrameLocks noChangeAspect="1"/>
          </p:cNvGraphicFramePr>
          <p:nvPr/>
        </p:nvGraphicFramePr>
        <p:xfrm>
          <a:off x="2971800" y="1752600"/>
          <a:ext cx="3454400" cy="1295400"/>
        </p:xfrm>
        <a:graphic>
          <a:graphicData uri="http://schemas.openxmlformats.org/presentationml/2006/ole">
            <mc:AlternateContent xmlns:mc="http://schemas.openxmlformats.org/markup-compatibility/2006">
              <mc:Choice xmlns:v="urn:schemas-microsoft-com:vml" Requires="v">
                <p:oleObj spid="_x0000_s3073" name="Clip" r:id="rId4" imgW="3368650" imgH="2442362" progId="">
                  <p:embed/>
                </p:oleObj>
              </mc:Choice>
              <mc:Fallback>
                <p:oleObj name="Clip" r:id="rId4" imgW="3368650" imgH="2442362" progId="">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3454400" cy="1295400"/>
                      </a:xfrm>
                      <a:prstGeom prst="rect">
                        <a:avLst/>
                      </a:prstGeom>
                      <a:solidFill>
                        <a:srgbClr val="99CCFF"/>
                      </a:solidFill>
                    </p:spPr>
                  </p:pic>
                </p:oleObj>
              </mc:Fallback>
            </mc:AlternateContent>
          </a:graphicData>
        </a:graphic>
      </p:graphicFrame>
    </p:spTree>
    <p:extLst>
      <p:ext uri="{BB962C8B-B14F-4D97-AF65-F5344CB8AC3E}">
        <p14:creationId xmlns:p14="http://schemas.microsoft.com/office/powerpoint/2010/main" val="27264744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76" y="-270156"/>
            <a:ext cx="8042276" cy="1336956"/>
          </a:xfrm>
        </p:spPr>
        <p:txBody>
          <a:bodyPr/>
          <a:lstStyle/>
          <a:p>
            <a:r>
              <a:rPr lang="en-US" sz="3600" dirty="0" err="1">
                <a:solidFill>
                  <a:srgbClr val="FFFFFF"/>
                </a:solidFill>
              </a:rPr>
              <a:t>Elijen</a:t>
            </a:r>
            <a:r>
              <a:rPr lang="en-US" sz="3600" dirty="0">
                <a:solidFill>
                  <a:srgbClr val="FFFFFF"/>
                </a:solidFill>
              </a:rPr>
              <a:t> a sus papas </a:t>
            </a:r>
            <a:r>
              <a:rPr lang="en-US" sz="3600" dirty="0" err="1">
                <a:solidFill>
                  <a:srgbClr val="FFFFFF"/>
                </a:solidFill>
              </a:rPr>
              <a:t>cuidadosamente</a:t>
            </a:r>
            <a:endParaRPr lang="en-US" sz="3600" dirty="0">
              <a:solidFill>
                <a:srgbClr val="FFFFFF"/>
              </a:solidFill>
            </a:endParaRPr>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3CE022-A36B-7543-A27D-46535BA77F15}"/>
              </a:ext>
            </a:extLst>
          </p:cNvPr>
          <p:cNvPicPr>
            <a:picLocks noChangeAspect="1"/>
          </p:cNvPicPr>
          <p:nvPr/>
        </p:nvPicPr>
        <p:blipFill>
          <a:blip r:embed="rId2"/>
          <a:stretch>
            <a:fillRect/>
          </a:stretch>
        </p:blipFill>
        <p:spPr>
          <a:xfrm>
            <a:off x="0" y="1714500"/>
            <a:ext cx="9144000" cy="5143500"/>
          </a:xfrm>
          <a:prstGeom prst="rect">
            <a:avLst/>
          </a:prstGeom>
        </p:spPr>
      </p:pic>
    </p:spTree>
    <p:extLst>
      <p:ext uri="{BB962C8B-B14F-4D97-AF65-F5344CB8AC3E}">
        <p14:creationId xmlns:p14="http://schemas.microsoft.com/office/powerpoint/2010/main" val="2792878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4CC5-6145-A74C-A9AE-093223EC15C4}"/>
              </a:ext>
            </a:extLst>
          </p:cNvPr>
          <p:cNvSpPr>
            <a:spLocks noGrp="1"/>
          </p:cNvSpPr>
          <p:nvPr>
            <p:ph type="title"/>
          </p:nvPr>
        </p:nvSpPr>
        <p:spPr>
          <a:xfrm>
            <a:off x="-955676" y="-304800"/>
            <a:ext cx="8042276" cy="1336956"/>
          </a:xfrm>
        </p:spPr>
        <p:txBody>
          <a:bodyPr/>
          <a:lstStyle/>
          <a:p>
            <a:r>
              <a:rPr lang="en-US" sz="3600" dirty="0" err="1">
                <a:solidFill>
                  <a:schemeClr val="bg1"/>
                </a:solidFill>
              </a:rPr>
              <a:t>Impacto</a:t>
            </a:r>
            <a:r>
              <a:rPr lang="en-US" sz="3600" dirty="0">
                <a:solidFill>
                  <a:schemeClr val="bg1"/>
                </a:solidFill>
              </a:rPr>
              <a:t> del Covid-19</a:t>
            </a:r>
          </a:p>
        </p:txBody>
      </p:sp>
      <p:graphicFrame>
        <p:nvGraphicFramePr>
          <p:cNvPr id="4" name="Content Placeholder 3">
            <a:extLst>
              <a:ext uri="{FF2B5EF4-FFF2-40B4-BE49-F238E27FC236}">
                <a16:creationId xmlns:a16="http://schemas.microsoft.com/office/drawing/2014/main" id="{83FDAF45-E92F-BF4B-ACC0-B41AFB6633F3}"/>
              </a:ext>
            </a:extLst>
          </p:cNvPr>
          <p:cNvGraphicFramePr>
            <a:graphicFrameLocks noGrp="1"/>
          </p:cNvGraphicFramePr>
          <p:nvPr>
            <p:ph idx="1"/>
            <p:extLst>
              <p:ext uri="{D42A27DB-BD31-4B8C-83A1-F6EECF244321}">
                <p14:modId xmlns:p14="http://schemas.microsoft.com/office/powerpoint/2010/main" val="3648354048"/>
              </p:ext>
            </p:extLst>
          </p:nvPr>
        </p:nvGraphicFramePr>
        <p:xfrm>
          <a:off x="152400" y="1447800"/>
          <a:ext cx="8915401" cy="5410200"/>
        </p:xfrm>
        <a:graphic>
          <a:graphicData uri="http://schemas.openxmlformats.org/drawingml/2006/table">
            <a:tbl>
              <a:tblPr firstRow="1" firstCol="1" bandRow="1">
                <a:tableStyleId>{5C22544A-7EE6-4342-B048-85BDC9FD1C3A}</a:tableStyleId>
              </a:tblPr>
              <a:tblGrid>
                <a:gridCol w="3082366">
                  <a:extLst>
                    <a:ext uri="{9D8B030D-6E8A-4147-A177-3AD203B41FA5}">
                      <a16:colId xmlns:a16="http://schemas.microsoft.com/office/drawing/2014/main" val="122576620"/>
                    </a:ext>
                  </a:extLst>
                </a:gridCol>
                <a:gridCol w="1944345">
                  <a:extLst>
                    <a:ext uri="{9D8B030D-6E8A-4147-A177-3AD203B41FA5}">
                      <a16:colId xmlns:a16="http://schemas.microsoft.com/office/drawing/2014/main" val="3197961993"/>
                    </a:ext>
                  </a:extLst>
                </a:gridCol>
                <a:gridCol w="1944345">
                  <a:extLst>
                    <a:ext uri="{9D8B030D-6E8A-4147-A177-3AD203B41FA5}">
                      <a16:colId xmlns:a16="http://schemas.microsoft.com/office/drawing/2014/main" val="2474278890"/>
                    </a:ext>
                  </a:extLst>
                </a:gridCol>
                <a:gridCol w="1944345">
                  <a:extLst>
                    <a:ext uri="{9D8B030D-6E8A-4147-A177-3AD203B41FA5}">
                      <a16:colId xmlns:a16="http://schemas.microsoft.com/office/drawing/2014/main" val="1588403589"/>
                    </a:ext>
                  </a:extLst>
                </a:gridCol>
              </a:tblGrid>
              <a:tr h="1202267">
                <a:tc>
                  <a:txBody>
                    <a:bodyPr/>
                    <a:lstStyle/>
                    <a:p>
                      <a:pPr algn="ctr">
                        <a:spcBef>
                          <a:spcPts val="600"/>
                        </a:spcBef>
                        <a:spcAft>
                          <a:spcPts val="1200"/>
                        </a:spcAft>
                      </a:pPr>
                      <a:r>
                        <a:rPr lang="en-US" sz="1500" dirty="0" err="1">
                          <a:effectLst/>
                        </a:rPr>
                        <a:t>Factores</a:t>
                      </a:r>
                      <a:r>
                        <a:rPr lang="en-US" sz="1500" dirty="0">
                          <a:effectLst/>
                        </a:rPr>
                        <a:t> de </a:t>
                      </a:r>
                      <a:r>
                        <a:rPr lang="en-US" sz="1500" dirty="0" err="1">
                          <a:effectLst/>
                        </a:rPr>
                        <a:t>preparación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US" sz="1500" dirty="0" err="1">
                          <a:effectLst/>
                          <a:latin typeface="Calibri" panose="020F0502020204030204" pitchFamily="34" charset="0"/>
                          <a:ea typeface="Calibri" panose="020F0502020204030204" pitchFamily="34" charset="0"/>
                          <a:cs typeface="Times New Roman" panose="02020603050405020304" pitchFamily="18" charset="0"/>
                        </a:rPr>
                        <a:t>Países</a:t>
                      </a:r>
                      <a:r>
                        <a:rPr lang="en-US" sz="1500" dirty="0">
                          <a:effectLst/>
                          <a:latin typeface="Calibri" panose="020F0502020204030204" pitchFamily="34" charset="0"/>
                          <a:ea typeface="Calibri" panose="020F0502020204030204" pitchFamily="34" charset="0"/>
                          <a:cs typeface="Times New Roman" panose="02020603050405020304" pitchFamily="18" charset="0"/>
                        </a:rPr>
                        <a:t>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Ato</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Ingreso</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US" sz="1500" dirty="0" err="1">
                          <a:effectLst/>
                          <a:latin typeface="Calibri" panose="020F0502020204030204" pitchFamily="34" charset="0"/>
                          <a:ea typeface="Calibri" panose="020F0502020204030204" pitchFamily="34" charset="0"/>
                          <a:cs typeface="Times New Roman" panose="02020603050405020304" pitchFamily="18" charset="0"/>
                        </a:rPr>
                        <a:t>Países</a:t>
                      </a:r>
                      <a:r>
                        <a:rPr lang="en-US" sz="1500" dirty="0">
                          <a:effectLst/>
                          <a:latin typeface="Calibri" panose="020F0502020204030204" pitchFamily="34" charset="0"/>
                          <a:ea typeface="Calibri" panose="020F0502020204030204" pitchFamily="34" charset="0"/>
                          <a:cs typeface="Times New Roman" panose="02020603050405020304" pitchFamily="18" charset="0"/>
                        </a:rPr>
                        <a:t>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Ingreso</a:t>
                      </a:r>
                      <a:r>
                        <a:rPr lang="en-US" sz="1500" dirty="0">
                          <a:effectLst/>
                          <a:latin typeface="Calibri" panose="020F0502020204030204" pitchFamily="34" charset="0"/>
                          <a:ea typeface="Calibri" panose="020F0502020204030204" pitchFamily="34" charset="0"/>
                          <a:cs typeface="Times New Roman" panose="02020603050405020304" pitchFamily="18" charset="0"/>
                        </a:rPr>
                        <a:t> Medio</a:t>
                      </a:r>
                    </a:p>
                  </a:txBody>
                  <a:tcPr marL="68580" marR="68580" marT="0" marB="0" anchor="ctr"/>
                </a:tc>
                <a:tc>
                  <a:txBody>
                    <a:bodyPr/>
                    <a:lstStyle/>
                    <a:p>
                      <a:pPr algn="ctr">
                        <a:spcBef>
                          <a:spcPts val="600"/>
                        </a:spcBef>
                        <a:spcAft>
                          <a:spcPts val="600"/>
                        </a:spcAft>
                      </a:pPr>
                      <a:r>
                        <a:rPr lang="en-US" sz="1500" dirty="0" err="1">
                          <a:effectLst/>
                          <a:latin typeface="Calibri" panose="020F0502020204030204" pitchFamily="34" charset="0"/>
                          <a:ea typeface="Calibri" panose="020F0502020204030204" pitchFamily="34" charset="0"/>
                          <a:cs typeface="Times New Roman" panose="02020603050405020304" pitchFamily="18" charset="0"/>
                        </a:rPr>
                        <a:t>Países</a:t>
                      </a:r>
                      <a:r>
                        <a:rPr lang="en-US" sz="1500" dirty="0">
                          <a:effectLst/>
                          <a:latin typeface="Calibri" panose="020F0502020204030204" pitchFamily="34" charset="0"/>
                          <a:ea typeface="Calibri" panose="020F0502020204030204" pitchFamily="34" charset="0"/>
                          <a:cs typeface="Times New Roman" panose="02020603050405020304" pitchFamily="18" charset="0"/>
                        </a:rPr>
                        <a:t> de Bajo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Ingreso</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5089068"/>
                  </a:ext>
                </a:extLst>
              </a:tr>
              <a:tr h="1202267">
                <a:tc>
                  <a:txBody>
                    <a:bodyPr/>
                    <a:lstStyle/>
                    <a:p>
                      <a:pPr algn="ctr">
                        <a:spcBef>
                          <a:spcPts val="400"/>
                        </a:spcBef>
                        <a:spcAft>
                          <a:spcPts val="400"/>
                        </a:spcAft>
                      </a:pPr>
                      <a:r>
                        <a:rPr lang="en-US" sz="1400" dirty="0" err="1">
                          <a:effectLst/>
                        </a:rPr>
                        <a:t>Dificultades</a:t>
                      </a:r>
                      <a:r>
                        <a:rPr lang="en-US" sz="1400" dirty="0">
                          <a:effectLst/>
                        </a:rPr>
                        <a:t> </a:t>
                      </a:r>
                      <a:r>
                        <a:rPr lang="en-US" sz="1400" dirty="0" err="1">
                          <a:effectLst/>
                        </a:rPr>
                        <a:t>financieras</a:t>
                      </a:r>
                      <a:r>
                        <a:rPr lang="en-US" sz="1400" dirty="0">
                          <a:effectLst/>
                        </a:rPr>
                        <a:t> para el </a:t>
                      </a:r>
                      <a:r>
                        <a:rPr lang="en-US" sz="1400" dirty="0" err="1">
                          <a:effectLst/>
                        </a:rPr>
                        <a:t>sostenimiento</a:t>
                      </a:r>
                      <a:r>
                        <a:rPr lang="en-US" sz="1400" dirty="0">
                          <a:effectLst/>
                        </a:rPr>
                        <a:t> de los </a:t>
                      </a:r>
                      <a:r>
                        <a:rPr lang="en-US" sz="1400" dirty="0" err="1">
                          <a:effectLst/>
                        </a:rPr>
                        <a:t>estudiantes</a:t>
                      </a: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2510326"/>
                  </a:ext>
                </a:extLst>
              </a:tr>
              <a:tr h="1202267">
                <a:tc>
                  <a:txBody>
                    <a:bodyPr/>
                    <a:lstStyle/>
                    <a:p>
                      <a:pPr algn="ctr">
                        <a:spcBef>
                          <a:spcPts val="400"/>
                        </a:spcBef>
                        <a:spcAft>
                          <a:spcPts val="400"/>
                        </a:spcAft>
                      </a:pPr>
                      <a:r>
                        <a:rPr lang="en-US" sz="1400" dirty="0">
                          <a:effectLst/>
                        </a:rPr>
                        <a:t>Falta de </a:t>
                      </a:r>
                      <a:r>
                        <a:rPr lang="en-US" sz="1400" dirty="0" err="1">
                          <a:effectLst/>
                        </a:rPr>
                        <a:t>equipos</a:t>
                      </a:r>
                      <a:r>
                        <a:rPr lang="en-US" sz="1400" dirty="0">
                          <a:effectLst/>
                        </a:rPr>
                        <a:t> y </a:t>
                      </a:r>
                      <a:r>
                        <a:rPr lang="en-US" sz="1400" dirty="0" err="1">
                          <a:effectLst/>
                        </a:rPr>
                        <a:t>conexión</a:t>
                      </a:r>
                      <a:r>
                        <a:rPr lang="en-US" sz="1400" dirty="0">
                          <a:effectLst/>
                        </a:rPr>
                        <a:t> a internet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1423586"/>
                  </a:ext>
                </a:extLst>
              </a:tr>
              <a:tr h="601133">
                <a:tc>
                  <a:txBody>
                    <a:bodyPr/>
                    <a:lstStyle/>
                    <a:p>
                      <a:pPr algn="ctr">
                        <a:spcBef>
                          <a:spcPts val="400"/>
                        </a:spcBef>
                        <a:spcAft>
                          <a:spcPts val="40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Dificultades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académicas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0504507"/>
                  </a:ext>
                </a:extLst>
              </a:tr>
              <a:tr h="601133">
                <a:tc>
                  <a:txBody>
                    <a:bodyPr/>
                    <a:lstStyle/>
                    <a:p>
                      <a:pPr algn="ctr">
                        <a:spcBef>
                          <a:spcPts val="400"/>
                        </a:spcBef>
                        <a:spcAft>
                          <a:spcPts val="400"/>
                        </a:spcAft>
                      </a:pPr>
                      <a:r>
                        <a:rPr lang="en-US" sz="1400" dirty="0" err="1">
                          <a:effectLst/>
                        </a:rPr>
                        <a:t>Estres</a:t>
                      </a:r>
                      <a:r>
                        <a:rPr lang="en-US" sz="1400" dirty="0">
                          <a:effectLst/>
                        </a:rPr>
                        <a:t> </a:t>
                      </a:r>
                      <a:r>
                        <a:rPr lang="en-US" sz="1400" dirty="0" err="1">
                          <a:effectLst/>
                        </a:rPr>
                        <a:t>emocional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1737095"/>
                  </a:ext>
                </a:extLst>
              </a:tr>
              <a:tr h="601133">
                <a:tc>
                  <a:txBody>
                    <a:bodyPr/>
                    <a:lstStyle/>
                    <a:p>
                      <a:pPr algn="ctr">
                        <a:spcBef>
                          <a:spcPts val="400"/>
                        </a:spcBef>
                        <a:spcAft>
                          <a:spcPts val="400"/>
                        </a:spcAft>
                      </a:pPr>
                      <a:r>
                        <a:rPr lang="en-US" sz="1400" dirty="0" err="1">
                          <a:effectLst/>
                        </a:rPr>
                        <a:t>Riesgo</a:t>
                      </a:r>
                      <a:r>
                        <a:rPr lang="en-US" sz="1400" dirty="0">
                          <a:effectLst/>
                        </a:rPr>
                        <a:t> de </a:t>
                      </a:r>
                      <a:r>
                        <a:rPr lang="en-US" sz="1400" dirty="0" err="1">
                          <a:effectLst/>
                        </a:rPr>
                        <a:t>deserción</a:t>
                      </a: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400"/>
                        </a:spcBef>
                        <a:spcAft>
                          <a:spcPts val="4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4890318"/>
                  </a:ext>
                </a:extLst>
              </a:tr>
            </a:tbl>
          </a:graphicData>
        </a:graphic>
      </p:graphicFrame>
    </p:spTree>
    <p:extLst>
      <p:ext uri="{BB962C8B-B14F-4D97-AF65-F5344CB8AC3E}">
        <p14:creationId xmlns:p14="http://schemas.microsoft.com/office/powerpoint/2010/main" val="1384058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533400" y="-346356"/>
            <a:ext cx="8042276" cy="1336956"/>
          </a:xfrm>
        </p:spPr>
        <p:txBody>
          <a:bodyPr/>
          <a:lstStyle/>
          <a:p>
            <a:r>
              <a:rPr lang="en-US" sz="3600" dirty="0">
                <a:solidFill>
                  <a:srgbClr val="FFFFFF"/>
                </a:solidFill>
              </a:rPr>
              <a:t>El </a:t>
            </a:r>
            <a:r>
              <a:rPr lang="en-US" sz="3600" dirty="0" err="1">
                <a:solidFill>
                  <a:srgbClr val="FFFFFF"/>
                </a:solidFill>
              </a:rPr>
              <a:t>Imperativo</a:t>
            </a:r>
            <a:r>
              <a:rPr lang="en-US" sz="3600" dirty="0">
                <a:solidFill>
                  <a:srgbClr val="FFFFFF"/>
                </a:solidFill>
              </a:rPr>
              <a:t> de la </a:t>
            </a:r>
            <a:r>
              <a:rPr lang="en-US" sz="3600" dirty="0" err="1">
                <a:solidFill>
                  <a:srgbClr val="FFFFFF"/>
                </a:solidFill>
              </a:rPr>
              <a:t>Equidad</a:t>
            </a:r>
            <a:endParaRPr lang="en-US" sz="3600" b="0" dirty="0"/>
          </a:p>
        </p:txBody>
      </p:sp>
      <p:sp>
        <p:nvSpPr>
          <p:cNvPr id="678915" name="Rectangle 3"/>
          <p:cNvSpPr>
            <a:spLocks noGrp="1" noChangeArrowheads="1"/>
          </p:cNvSpPr>
          <p:nvPr>
            <p:ph type="body" idx="1"/>
          </p:nvPr>
        </p:nvSpPr>
        <p:spPr>
          <a:xfrm>
            <a:off x="914400" y="2438400"/>
            <a:ext cx="8229600" cy="4114800"/>
          </a:xfrm>
        </p:spPr>
        <p:txBody>
          <a:bodyPr/>
          <a:lstStyle/>
          <a:p>
            <a:pPr eaLnBrk="1" hangingPunct="1">
              <a:spcAft>
                <a:spcPct val="20000"/>
              </a:spcAft>
              <a:buClr>
                <a:srgbClr val="000090"/>
              </a:buClr>
            </a:pPr>
            <a:r>
              <a:rPr lang="en-US" dirty="0"/>
              <a:t>Justicia Social</a:t>
            </a:r>
          </a:p>
          <a:p>
            <a:pPr eaLnBrk="1" hangingPunct="1">
              <a:spcAft>
                <a:spcPct val="20000"/>
              </a:spcAft>
              <a:buClr>
                <a:srgbClr val="000090"/>
              </a:buClr>
            </a:pPr>
            <a:endParaRPr lang="en-US" dirty="0"/>
          </a:p>
          <a:p>
            <a:pPr marL="0" indent="0" eaLnBrk="1" hangingPunct="1">
              <a:spcAft>
                <a:spcPct val="20000"/>
              </a:spcAft>
              <a:buNone/>
            </a:pPr>
            <a:endParaRPr lang="en-US" dirty="0"/>
          </a:p>
          <a:p>
            <a:pPr eaLnBrk="1" hangingPunct="1">
              <a:spcAft>
                <a:spcPct val="20000"/>
              </a:spcAft>
            </a:pPr>
            <a:endParaRPr lang="en-US" dirty="0"/>
          </a:p>
          <a:p>
            <a:pPr eaLnBrk="1" hangingPunct="1">
              <a:spcAft>
                <a:spcPct val="20000"/>
              </a:spcAft>
              <a:buFontTx/>
              <a:buNone/>
            </a:pPr>
            <a:endParaRPr lang="en-US" dirty="0"/>
          </a:p>
          <a:p>
            <a:pPr eaLnBrk="1" hangingPunct="1">
              <a:spcAft>
                <a:spcPct val="20000"/>
              </a:spcAft>
              <a:buFontTx/>
              <a:buNone/>
            </a:pPr>
            <a:endParaRPr lang="en-US" dirty="0"/>
          </a:p>
          <a:p>
            <a:pPr eaLnBrk="1" hangingPunct="1">
              <a:spcAft>
                <a:spcPct val="20000"/>
              </a:spcAft>
            </a:pPr>
            <a:endParaRPr lang="en-US" dirty="0"/>
          </a:p>
          <a:p>
            <a:pPr eaLnBrk="1" hangingPunct="1">
              <a:buFontTx/>
              <a:buNone/>
            </a:pPr>
            <a:endParaRPr lang="en-US" dirty="0"/>
          </a:p>
          <a:p>
            <a:pPr eaLnBrk="1" hangingPunct="1"/>
            <a:endParaRPr lang="en-US" dirty="0"/>
          </a:p>
        </p:txBody>
      </p:sp>
    </p:spTree>
    <p:extLst>
      <p:ext uri="{BB962C8B-B14F-4D97-AF65-F5344CB8AC3E}">
        <p14:creationId xmlns:p14="http://schemas.microsoft.com/office/powerpoint/2010/main" val="110352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0EECD-ACED-2C4B-B472-83CF26BB03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7DA535-B965-414E-B73D-CE96C93E67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2D528AA-0C66-914C-896B-F8333B264B42}"/>
              </a:ext>
            </a:extLst>
          </p:cNvPr>
          <p:cNvPicPr>
            <a:picLocks noChangeAspect="1"/>
          </p:cNvPicPr>
          <p:nvPr/>
        </p:nvPicPr>
        <p:blipFill>
          <a:blip r:embed="rId3"/>
          <a:stretch>
            <a:fillRect/>
          </a:stretch>
        </p:blipFill>
        <p:spPr>
          <a:xfrm>
            <a:off x="-6324" y="0"/>
            <a:ext cx="9156648" cy="6858000"/>
          </a:xfrm>
          <a:prstGeom prst="rect">
            <a:avLst/>
          </a:prstGeom>
        </p:spPr>
      </p:pic>
    </p:spTree>
    <p:extLst>
      <p:ext uri="{BB962C8B-B14F-4D97-AF65-F5344CB8AC3E}">
        <p14:creationId xmlns:p14="http://schemas.microsoft.com/office/powerpoint/2010/main" val="1917679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990600" y="152400"/>
            <a:ext cx="7715251" cy="1143000"/>
          </a:xfrm>
          <a:prstGeom prst="rect">
            <a:avLst/>
          </a:prstGeom>
          <a:noFill/>
          <a:ln w="12700">
            <a:noFill/>
            <a:miter lim="800000"/>
            <a:headEnd/>
            <a:tailEnd/>
          </a:ln>
        </p:spPr>
        <p:txBody>
          <a:bodyPr lIns="90488" tIns="44450" rIns="90488" bIns="44450" anchor="ctr"/>
          <a:lstStyle/>
          <a:p>
            <a:pPr eaLnBrk="0" hangingPunct="0">
              <a:lnSpc>
                <a:spcPct val="100000"/>
              </a:lnSpc>
              <a:spcBef>
                <a:spcPct val="0"/>
              </a:spcBef>
              <a:buClrTx/>
            </a:pPr>
            <a:r>
              <a:rPr lang="en-US" sz="3600" dirty="0" err="1">
                <a:solidFill>
                  <a:srgbClr val="FFFFFF"/>
                </a:solidFill>
                <a:effectLst/>
                <a:latin typeface="Times New Roman" pitchFamily="18" charset="0"/>
              </a:rPr>
              <a:t>Esquema</a:t>
            </a:r>
            <a:endParaRPr lang="en-US" sz="3600" dirty="0">
              <a:solidFill>
                <a:srgbClr val="FFFFFF"/>
              </a:solidFill>
              <a:effectLst/>
              <a:latin typeface="Times New Roman" pitchFamily="18" charset="0"/>
            </a:endParaRPr>
          </a:p>
        </p:txBody>
      </p:sp>
      <p:sp>
        <p:nvSpPr>
          <p:cNvPr id="612355" name="Rectangle 3"/>
          <p:cNvSpPr>
            <a:spLocks noChangeArrowheads="1"/>
          </p:cNvSpPr>
          <p:nvPr/>
        </p:nvSpPr>
        <p:spPr bwMode="auto">
          <a:xfrm>
            <a:off x="660400" y="2362200"/>
            <a:ext cx="8077200" cy="1524000"/>
          </a:xfrm>
          <a:prstGeom prst="rect">
            <a:avLst/>
          </a:prstGeom>
          <a:noFill/>
          <a:ln w="12700">
            <a:noFill/>
            <a:miter lim="800000"/>
            <a:headEnd/>
            <a:tailEnd/>
          </a:ln>
        </p:spPr>
        <p:txBody>
          <a:bodyPr lIns="90488" tIns="44450" rIns="90488" bIns="44450"/>
          <a:lstStyle/>
          <a:p>
            <a:pPr algn="l" eaLnBrk="0" hangingPunct="0">
              <a:lnSpc>
                <a:spcPct val="100000"/>
              </a:lnSpc>
              <a:buClr>
                <a:schemeClr val="tx2"/>
              </a:buClr>
              <a:buSzPct val="75000"/>
            </a:pPr>
            <a:endParaRPr lang="es-ES_tradnl" sz="3600" dirty="0">
              <a:effectLst/>
              <a:latin typeface="Times New Roman" pitchFamily="18" charset="0"/>
            </a:endParaRPr>
          </a:p>
          <a:p>
            <a:pPr algn="l" eaLnBrk="0" hangingPunct="0">
              <a:lnSpc>
                <a:spcPct val="100000"/>
              </a:lnSpc>
              <a:buClr>
                <a:schemeClr val="tx2"/>
              </a:buClr>
              <a:buSzPct val="75000"/>
            </a:pPr>
            <a:endParaRPr lang="es-ES_tradnl" sz="3600" dirty="0">
              <a:effectLst/>
              <a:latin typeface="Times New Roman" pitchFamily="18" charset="0"/>
            </a:endParaRP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Alcance de las disparidades</a:t>
            </a: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Principales causas de la desigualdad</a:t>
            </a:r>
          </a:p>
          <a:p>
            <a:pPr marL="342900" indent="-342900" algn="l" eaLnBrk="0" hangingPunct="0">
              <a:lnSpc>
                <a:spcPct val="100000"/>
              </a:lnSpc>
              <a:spcBef>
                <a:spcPts val="600"/>
              </a:spcBef>
              <a:spcAft>
                <a:spcPts val="1920"/>
              </a:spcAft>
              <a:buClrTx/>
              <a:buFontTx/>
              <a:buChar char="•"/>
            </a:pPr>
            <a:r>
              <a:rPr lang="es-ES_tradnl" dirty="0">
                <a:effectLst/>
                <a:latin typeface="Times New Roman" pitchFamily="18" charset="0"/>
              </a:rPr>
              <a:t>Impacto del Covid</a:t>
            </a:r>
          </a:p>
          <a:p>
            <a:pPr marL="342900" indent="-342900" algn="l" eaLnBrk="0" hangingPunct="0">
              <a:lnSpc>
                <a:spcPct val="100000"/>
              </a:lnSpc>
              <a:spcBef>
                <a:spcPts val="600"/>
              </a:spcBef>
              <a:spcAft>
                <a:spcPts val="1920"/>
              </a:spcAft>
              <a:buClrTx/>
              <a:buFontTx/>
              <a:buChar char="•"/>
            </a:pPr>
            <a:r>
              <a:rPr lang="es-ES_tradnl" b="1" dirty="0">
                <a:effectLst/>
                <a:latin typeface="Times New Roman" pitchFamily="18" charset="0"/>
              </a:rPr>
              <a:t>Políticas de promoción de la equidad </a:t>
            </a:r>
          </a:p>
        </p:txBody>
      </p:sp>
      <p:graphicFrame>
        <p:nvGraphicFramePr>
          <p:cNvPr id="2050" name="Object 4"/>
          <p:cNvGraphicFramePr>
            <a:graphicFrameLocks noChangeAspect="1"/>
          </p:cNvGraphicFramePr>
          <p:nvPr/>
        </p:nvGraphicFramePr>
        <p:xfrm>
          <a:off x="2971800" y="1752600"/>
          <a:ext cx="3454400" cy="1295400"/>
        </p:xfrm>
        <a:graphic>
          <a:graphicData uri="http://schemas.openxmlformats.org/presentationml/2006/ole">
            <mc:AlternateContent xmlns:mc="http://schemas.openxmlformats.org/markup-compatibility/2006">
              <mc:Choice xmlns:v="urn:schemas-microsoft-com:vml" Requires="v">
                <p:oleObj spid="_x0000_s4097" name="Clip" r:id="rId4" imgW="3368650" imgH="2442362" progId="">
                  <p:embed/>
                </p:oleObj>
              </mc:Choice>
              <mc:Fallback>
                <p:oleObj name="Clip" r:id="rId4" imgW="3368650" imgH="2442362" progId="">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3454400" cy="1295400"/>
                      </a:xfrm>
                      <a:prstGeom prst="rect">
                        <a:avLst/>
                      </a:prstGeom>
                      <a:solidFill>
                        <a:srgbClr val="99CCFF"/>
                      </a:solidFill>
                    </p:spPr>
                  </p:pic>
                </p:oleObj>
              </mc:Fallback>
            </mc:AlternateContent>
          </a:graphicData>
        </a:graphic>
      </p:graphicFrame>
    </p:spTree>
    <p:extLst>
      <p:ext uri="{BB962C8B-B14F-4D97-AF65-F5344CB8AC3E}">
        <p14:creationId xmlns:p14="http://schemas.microsoft.com/office/powerpoint/2010/main" val="501746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E5AA-FB28-FA40-A4A7-95B86F70A013}"/>
              </a:ext>
            </a:extLst>
          </p:cNvPr>
          <p:cNvSpPr>
            <a:spLocks noGrp="1"/>
          </p:cNvSpPr>
          <p:nvPr>
            <p:ph type="title"/>
          </p:nvPr>
        </p:nvSpPr>
        <p:spPr>
          <a:xfrm>
            <a:off x="-914400" y="-457200"/>
            <a:ext cx="8042276" cy="1336956"/>
          </a:xfrm>
        </p:spPr>
        <p:txBody>
          <a:bodyPr/>
          <a:lstStyle/>
          <a:p>
            <a:r>
              <a:rPr lang="en-US" sz="3600" dirty="0">
                <a:solidFill>
                  <a:schemeClr val="bg1"/>
                </a:solidFill>
              </a:rPr>
              <a:t>Teoria de Cambio</a:t>
            </a:r>
          </a:p>
        </p:txBody>
      </p:sp>
      <p:pic>
        <p:nvPicPr>
          <p:cNvPr id="49" name="Picture 48" descr="Graphical user interface, text, chat or text message&#10;&#10;Description automatically generated">
            <a:extLst>
              <a:ext uri="{FF2B5EF4-FFF2-40B4-BE49-F238E27FC236}">
                <a16:creationId xmlns:a16="http://schemas.microsoft.com/office/drawing/2014/main" id="{0A595C4E-9068-AC47-96AD-D25ED3442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257800"/>
          </a:xfrm>
          <a:prstGeom prst="rect">
            <a:avLst/>
          </a:prstGeom>
        </p:spPr>
      </p:pic>
    </p:spTree>
    <p:extLst>
      <p:ext uri="{BB962C8B-B14F-4D97-AF65-F5344CB8AC3E}">
        <p14:creationId xmlns:p14="http://schemas.microsoft.com/office/powerpoint/2010/main" val="568046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6" y="-41556"/>
            <a:ext cx="8042276" cy="1336956"/>
          </a:xfrm>
        </p:spPr>
        <p:txBody>
          <a:bodyPr/>
          <a:lstStyle/>
          <a:p>
            <a:r>
              <a:rPr lang="en-US" sz="3600" dirty="0" err="1">
                <a:solidFill>
                  <a:srgbClr val="FFFFFF"/>
                </a:solidFill>
              </a:rPr>
              <a:t>Políticas</a:t>
            </a:r>
            <a:r>
              <a:rPr lang="en-US" sz="3600" dirty="0">
                <a:solidFill>
                  <a:srgbClr val="FFFFFF"/>
                </a:solidFill>
              </a:rPr>
              <a:t> de </a:t>
            </a:r>
            <a:r>
              <a:rPr lang="en-US" sz="3600" dirty="0" err="1">
                <a:solidFill>
                  <a:srgbClr val="FFFFFF"/>
                </a:solidFill>
              </a:rPr>
              <a:t>Equidad</a:t>
            </a:r>
            <a:r>
              <a:rPr lang="en-US" sz="3600" dirty="0">
                <a:solidFill>
                  <a:srgbClr val="FFFFFF"/>
                </a:solidFill>
              </a:rPr>
              <a:t> a Nivel Nacional</a:t>
            </a:r>
          </a:p>
        </p:txBody>
      </p:sp>
      <p:sp>
        <p:nvSpPr>
          <p:cNvPr id="3" name="Content Placeholder 2"/>
          <p:cNvSpPr>
            <a:spLocks noGrp="1"/>
          </p:cNvSpPr>
          <p:nvPr>
            <p:ph idx="1"/>
          </p:nvPr>
        </p:nvSpPr>
        <p:spPr>
          <a:xfrm>
            <a:off x="762000" y="1752600"/>
            <a:ext cx="7620000" cy="5029200"/>
          </a:xfrm>
        </p:spPr>
        <p:txBody>
          <a:bodyPr>
            <a:normAutofit/>
          </a:bodyPr>
          <a:lstStyle/>
          <a:p>
            <a:pPr>
              <a:buClr>
                <a:srgbClr val="000090"/>
              </a:buClr>
            </a:pPr>
            <a:r>
              <a:rPr lang="en-US" sz="2800" dirty="0" err="1"/>
              <a:t>Políticas</a:t>
            </a:r>
            <a:r>
              <a:rPr lang="en-US" sz="2800" dirty="0"/>
              <a:t> de </a:t>
            </a:r>
            <a:r>
              <a:rPr lang="en-US" sz="2800" dirty="0" err="1"/>
              <a:t>admisión</a:t>
            </a:r>
            <a:endParaRPr lang="en-US" sz="2800" dirty="0"/>
          </a:p>
          <a:p>
            <a:pPr>
              <a:buClr>
                <a:srgbClr val="000090"/>
              </a:buClr>
            </a:pPr>
            <a:r>
              <a:rPr lang="en-US" sz="2800" dirty="0"/>
              <a:t>Caminos y </a:t>
            </a:r>
            <a:r>
              <a:rPr lang="en-US" sz="2800" dirty="0" err="1"/>
              <a:t>puentes</a:t>
            </a:r>
            <a:endParaRPr lang="en-US" sz="2800" dirty="0"/>
          </a:p>
          <a:p>
            <a:pPr>
              <a:buClr>
                <a:srgbClr val="000090"/>
              </a:buClr>
            </a:pPr>
            <a:r>
              <a:rPr lang="en-US" sz="2800" dirty="0" err="1"/>
              <a:t>Aseguramiento</a:t>
            </a:r>
            <a:r>
              <a:rPr lang="en-US" sz="2800" dirty="0"/>
              <a:t> de la </a:t>
            </a:r>
            <a:r>
              <a:rPr lang="en-US" sz="2800" dirty="0" err="1"/>
              <a:t>calidad</a:t>
            </a:r>
            <a:endParaRPr lang="en-US" sz="2800" dirty="0"/>
          </a:p>
          <a:p>
            <a:pPr>
              <a:buClr>
                <a:srgbClr val="000090"/>
              </a:buClr>
            </a:pPr>
            <a:r>
              <a:rPr lang="en-US" sz="2800" dirty="0"/>
              <a:t>Nivel de </a:t>
            </a:r>
            <a:r>
              <a:rPr lang="en-US" sz="2800" dirty="0" err="1"/>
              <a:t>financiamento</a:t>
            </a:r>
            <a:r>
              <a:rPr lang="en-US" sz="2800" dirty="0"/>
              <a:t> </a:t>
            </a:r>
            <a:r>
              <a:rPr lang="en-US" sz="2800" dirty="0" err="1"/>
              <a:t>público</a:t>
            </a:r>
            <a:r>
              <a:rPr lang="en-US" sz="2800" dirty="0"/>
              <a:t> y </a:t>
            </a:r>
            <a:r>
              <a:rPr lang="en-US" sz="2800" dirty="0" err="1"/>
              <a:t>mecanismos</a:t>
            </a:r>
            <a:r>
              <a:rPr lang="en-US" sz="2800" dirty="0"/>
              <a:t> de </a:t>
            </a:r>
            <a:r>
              <a:rPr lang="en-US" sz="2800" dirty="0" err="1"/>
              <a:t>asignación</a:t>
            </a:r>
            <a:r>
              <a:rPr lang="en-US" sz="2800" dirty="0"/>
              <a:t> </a:t>
            </a:r>
          </a:p>
          <a:p>
            <a:pPr>
              <a:buClr>
                <a:srgbClr val="000090"/>
              </a:buClr>
            </a:pPr>
            <a:r>
              <a:rPr lang="en-US" sz="2800" dirty="0" err="1"/>
              <a:t>Política</a:t>
            </a:r>
            <a:r>
              <a:rPr lang="en-US" sz="2800" dirty="0"/>
              <a:t> de </a:t>
            </a:r>
            <a:r>
              <a:rPr lang="en-US" sz="2800" dirty="0" err="1"/>
              <a:t>pago</a:t>
            </a:r>
            <a:r>
              <a:rPr lang="en-US" sz="2800" dirty="0"/>
              <a:t> de matricula</a:t>
            </a:r>
          </a:p>
          <a:p>
            <a:pPr>
              <a:buClr>
                <a:srgbClr val="000090"/>
              </a:buClr>
            </a:pPr>
            <a:r>
              <a:rPr lang="en-US" sz="2800" dirty="0" err="1"/>
              <a:t>Apoyo</a:t>
            </a:r>
            <a:r>
              <a:rPr lang="en-US" sz="2800" dirty="0"/>
              <a:t> </a:t>
            </a:r>
            <a:r>
              <a:rPr lang="en-US" sz="2800" dirty="0" err="1"/>
              <a:t>financiero</a:t>
            </a:r>
            <a:r>
              <a:rPr lang="en-US" sz="2800" dirty="0"/>
              <a:t> a </a:t>
            </a:r>
            <a:r>
              <a:rPr lang="en-US" sz="2800" dirty="0" err="1"/>
              <a:t>los</a:t>
            </a:r>
            <a:r>
              <a:rPr lang="en-US" sz="2800" dirty="0"/>
              <a:t> </a:t>
            </a:r>
            <a:r>
              <a:rPr lang="en-US" sz="2800" dirty="0" err="1"/>
              <a:t>estudiantes</a:t>
            </a:r>
            <a:endParaRPr lang="en-US" sz="2800" dirty="0"/>
          </a:p>
          <a:p>
            <a:pPr>
              <a:buClr>
                <a:srgbClr val="000090"/>
              </a:buClr>
            </a:pPr>
            <a:endParaRPr lang="en-US" sz="2600" dirty="0"/>
          </a:p>
        </p:txBody>
      </p:sp>
    </p:spTree>
    <p:extLst>
      <p:ext uri="{BB962C8B-B14F-4D97-AF65-F5344CB8AC3E}">
        <p14:creationId xmlns:p14="http://schemas.microsoft.com/office/powerpoint/2010/main" val="565062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1981200"/>
            <a:ext cx="8042276" cy="4343400"/>
          </a:xfrm>
        </p:spPr>
        <p:txBody>
          <a:bodyPr/>
          <a:lstStyle/>
          <a:p>
            <a:pPr marL="0" indent="0" algn="ctr">
              <a:buNone/>
            </a:pPr>
            <a:r>
              <a:rPr lang="es-ES_tradnl" dirty="0"/>
              <a:t>Si en algunos estados de los Estados Unidos las instituciones de educación superior también son "gratuitas", eso solo significa de hecho sufragar el costo de la educación de las clases altas con los ingresos fiscales generales.</a:t>
            </a:r>
          </a:p>
          <a:p>
            <a:pPr marL="0" indent="0" algn="ctr">
              <a:buNone/>
            </a:pPr>
            <a:r>
              <a:rPr lang="en-US" dirty="0"/>
              <a:t>Karl Marx y Friedrich Engels, 1875 </a:t>
            </a:r>
          </a:p>
          <a:p>
            <a:pPr marL="685800" lvl="2" indent="0">
              <a:buNone/>
            </a:pPr>
            <a:endParaRPr lang="en-US" dirty="0"/>
          </a:p>
        </p:txBody>
      </p:sp>
    </p:spTree>
    <p:extLst>
      <p:ext uri="{BB962C8B-B14F-4D97-AF65-F5344CB8AC3E}">
        <p14:creationId xmlns:p14="http://schemas.microsoft.com/office/powerpoint/2010/main" val="341199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524" y="-117756"/>
            <a:ext cx="8042276" cy="1336956"/>
          </a:xfrm>
        </p:spPr>
        <p:txBody>
          <a:bodyPr/>
          <a:lstStyle/>
          <a:p>
            <a:pPr algn="l"/>
            <a:r>
              <a:rPr lang="en-US" sz="3600" dirty="0" err="1">
                <a:solidFill>
                  <a:srgbClr val="FFFFFF"/>
                </a:solidFill>
              </a:rPr>
              <a:t>Cobro</a:t>
            </a:r>
            <a:r>
              <a:rPr lang="en-US" sz="3600" dirty="0">
                <a:solidFill>
                  <a:srgbClr val="FFFFFF"/>
                </a:solidFill>
              </a:rPr>
              <a:t> de </a:t>
            </a:r>
            <a:r>
              <a:rPr lang="en-US" sz="3600" dirty="0" err="1">
                <a:solidFill>
                  <a:srgbClr val="FFFFFF"/>
                </a:solidFill>
              </a:rPr>
              <a:t>Matrícula</a:t>
            </a:r>
            <a:br>
              <a:rPr lang="en-US" sz="3600" dirty="0">
                <a:solidFill>
                  <a:srgbClr val="FFFFFF"/>
                </a:solidFill>
              </a:rPr>
            </a:br>
            <a:r>
              <a:rPr lang="en-US" sz="3600" dirty="0" err="1">
                <a:solidFill>
                  <a:srgbClr val="FFFFFF"/>
                </a:solidFill>
              </a:rPr>
              <a:t>en</a:t>
            </a:r>
            <a:r>
              <a:rPr lang="en-US" sz="3600" dirty="0">
                <a:solidFill>
                  <a:srgbClr val="FFFFFF"/>
                </a:solidFill>
              </a:rPr>
              <a:t> las IES </a:t>
            </a:r>
            <a:r>
              <a:rPr lang="en-US" sz="3600" dirty="0" err="1">
                <a:solidFill>
                  <a:srgbClr val="FFFFFF"/>
                </a:solidFill>
              </a:rPr>
              <a:t>Públicas</a:t>
            </a:r>
            <a:endParaRPr lang="en-US" sz="3600" dirty="0">
              <a:solidFill>
                <a:srgbClr val="FFFFFF"/>
              </a:solidFill>
            </a:endParaRPr>
          </a:p>
        </p:txBody>
      </p:sp>
      <p:graphicFrame>
        <p:nvGraphicFramePr>
          <p:cNvPr id="6" name="Content Placeholder 5">
            <a:extLst>
              <a:ext uri="{FF2B5EF4-FFF2-40B4-BE49-F238E27FC236}">
                <a16:creationId xmlns:a16="http://schemas.microsoft.com/office/drawing/2014/main" id="{9373988D-562B-80EC-D895-8C497C9345A2}"/>
              </a:ext>
            </a:extLst>
          </p:cNvPr>
          <p:cNvGraphicFramePr>
            <a:graphicFrameLocks noGrp="1"/>
          </p:cNvGraphicFramePr>
          <p:nvPr>
            <p:ph idx="1"/>
            <p:extLst>
              <p:ext uri="{D42A27DB-BD31-4B8C-83A1-F6EECF244321}">
                <p14:modId xmlns:p14="http://schemas.microsoft.com/office/powerpoint/2010/main" val="3117108379"/>
              </p:ext>
            </p:extLst>
          </p:nvPr>
        </p:nvGraphicFramePr>
        <p:xfrm>
          <a:off x="0" y="1600200"/>
          <a:ext cx="9144002" cy="5105401"/>
        </p:xfrm>
        <a:graphic>
          <a:graphicData uri="http://schemas.openxmlformats.org/drawingml/2006/table">
            <a:tbl>
              <a:tblPr firstRow="1" firstCol="1" bandRow="1">
                <a:tableStyleId>{5C22544A-7EE6-4342-B048-85BDC9FD1C3A}</a:tableStyleId>
              </a:tblPr>
              <a:tblGrid>
                <a:gridCol w="3047348">
                  <a:extLst>
                    <a:ext uri="{9D8B030D-6E8A-4147-A177-3AD203B41FA5}">
                      <a16:colId xmlns:a16="http://schemas.microsoft.com/office/drawing/2014/main" val="2707356977"/>
                    </a:ext>
                  </a:extLst>
                </a:gridCol>
                <a:gridCol w="3048327">
                  <a:extLst>
                    <a:ext uri="{9D8B030D-6E8A-4147-A177-3AD203B41FA5}">
                      <a16:colId xmlns:a16="http://schemas.microsoft.com/office/drawing/2014/main" val="2474654506"/>
                    </a:ext>
                  </a:extLst>
                </a:gridCol>
                <a:gridCol w="3048327">
                  <a:extLst>
                    <a:ext uri="{9D8B030D-6E8A-4147-A177-3AD203B41FA5}">
                      <a16:colId xmlns:a16="http://schemas.microsoft.com/office/drawing/2014/main" val="2184438443"/>
                    </a:ext>
                  </a:extLst>
                </a:gridCol>
              </a:tblGrid>
              <a:tr h="1551008">
                <a:tc>
                  <a:txBody>
                    <a:bodyPr/>
                    <a:lstStyle/>
                    <a:p>
                      <a:pPr algn="r"/>
                      <a:r>
                        <a:rPr lang="es-US" sz="1600" dirty="0">
                          <a:effectLst/>
                        </a:rPr>
                        <a:t>                                                       Impacto</a:t>
                      </a:r>
                      <a:endParaRPr lang="en-US" sz="1600" dirty="0">
                        <a:effectLst/>
                      </a:endParaRPr>
                    </a:p>
                    <a:p>
                      <a:r>
                        <a:rPr lang="es-US" sz="1600" dirty="0">
                          <a:effectLst/>
                        </a:rPr>
                        <a:t> </a:t>
                      </a:r>
                    </a:p>
                    <a:p>
                      <a:r>
                        <a:rPr lang="es-US" sz="1600" dirty="0">
                          <a:effectLst/>
                        </a:rPr>
                        <a:t>Modalidad de</a:t>
                      </a:r>
                    </a:p>
                    <a:p>
                      <a:r>
                        <a:rPr lang="es-US" sz="1600" dirty="0">
                          <a:effectLst/>
                        </a:rPr>
                        <a:t> Costos Compartidos</a:t>
                      </a: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600" dirty="0">
                          <a:effectLst/>
                        </a:rPr>
                        <a:t> </a:t>
                      </a:r>
                      <a:endParaRPr lang="en-US" sz="1600" dirty="0">
                        <a:effectLst/>
                      </a:endParaRPr>
                    </a:p>
                    <a:p>
                      <a:pPr algn="ctr"/>
                      <a:r>
                        <a:rPr lang="es-US" sz="1600" dirty="0">
                          <a:effectLst/>
                        </a:rPr>
                        <a:t> </a:t>
                      </a:r>
                      <a:endParaRPr lang="en-US" sz="1600" dirty="0">
                        <a:effectLst/>
                      </a:endParaRPr>
                    </a:p>
                    <a:p>
                      <a:pPr algn="ctr"/>
                      <a:r>
                        <a:rPr lang="es-US" sz="1600" dirty="0">
                          <a:effectLst/>
                        </a:rPr>
                        <a:t>Sostenibilidad Financiera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600" dirty="0">
                          <a:effectLst/>
                        </a:rPr>
                        <a:t> </a:t>
                      </a:r>
                      <a:endParaRPr lang="en-US" sz="1600" dirty="0">
                        <a:effectLst/>
                      </a:endParaRPr>
                    </a:p>
                    <a:p>
                      <a:pPr algn="ctr"/>
                      <a:r>
                        <a:rPr lang="es-US" sz="1600" dirty="0">
                          <a:effectLst/>
                        </a:rPr>
                        <a:t> </a:t>
                      </a:r>
                      <a:endParaRPr lang="en-US" sz="1600" dirty="0">
                        <a:effectLst/>
                      </a:endParaRPr>
                    </a:p>
                    <a:p>
                      <a:pPr algn="ctr"/>
                      <a:r>
                        <a:rPr lang="es-US" sz="1600" dirty="0">
                          <a:effectLst/>
                        </a:rPr>
                        <a:t>Equidad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4804556"/>
                  </a:ext>
                </a:extLst>
              </a:tr>
              <a:tr h="969380">
                <a:tc>
                  <a:txBody>
                    <a:bodyPr/>
                    <a:lstStyle/>
                    <a:p>
                      <a:pPr algn="ctr"/>
                      <a:r>
                        <a:rPr lang="es-US" sz="1400" dirty="0">
                          <a:effectLst/>
                        </a:rPr>
                        <a:t>Educación Superior gratuita para todos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400" dirty="0">
                          <a:effectLst/>
                        </a:rPr>
                        <a:t>Muy Costoso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400">
                          <a:effectLst/>
                        </a:rPr>
                        <a:t>Los estudiantes ricos son probablemente los más beneficiados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699166"/>
                  </a:ext>
                </a:extLst>
              </a:tr>
              <a:tr h="646253">
                <a:tc>
                  <a:txBody>
                    <a:bodyPr/>
                    <a:lstStyle/>
                    <a:p>
                      <a:pPr algn="ctr"/>
                      <a:r>
                        <a:rPr lang="es-US" sz="1400">
                          <a:effectLst/>
                        </a:rPr>
                        <a:t>Pago de Matrícula para todos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400">
                          <a:effectLst/>
                        </a:rPr>
                        <a:t>Menos demanda de recursos fiscales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400" dirty="0">
                          <a:effectLst/>
                        </a:rPr>
                        <a:t>Equitativo si la ayuda financiera esta disponible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9118834"/>
                  </a:ext>
                </a:extLst>
              </a:tr>
              <a:tr h="969380">
                <a:tc>
                  <a:txBody>
                    <a:bodyPr/>
                    <a:lstStyle/>
                    <a:p>
                      <a:pPr algn="ctr"/>
                      <a:r>
                        <a:rPr lang="es-US" sz="1400" dirty="0">
                          <a:effectLst/>
                        </a:rPr>
                        <a:t>Pago de Matrícula solo para Estudiantes “Pararles”?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400" dirty="0">
                          <a:effectLst/>
                        </a:rPr>
                        <a:t>Menos demanda de recursos fiscales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400" dirty="0">
                          <a:effectLst/>
                        </a:rPr>
                        <a:t>Los estudiantes ricos son probablemente los más beneficiados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3490692"/>
                  </a:ext>
                </a:extLst>
              </a:tr>
              <a:tr h="969380">
                <a:tc>
                  <a:txBody>
                    <a:bodyPr/>
                    <a:lstStyle/>
                    <a:p>
                      <a:pPr algn="ctr"/>
                      <a:r>
                        <a:rPr lang="es-US" sz="1400">
                          <a:effectLst/>
                        </a:rPr>
                        <a:t>Educación Superior gratuita para estudiantes focalizados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400">
                          <a:effectLst/>
                        </a:rPr>
                        <a:t>Costoso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US" sz="1400" dirty="0">
                          <a:effectLst/>
                        </a:rPr>
                        <a:t>Potencialmente más equitativo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0232355"/>
                  </a:ext>
                </a:extLst>
              </a:tr>
            </a:tbl>
          </a:graphicData>
        </a:graphic>
      </p:graphicFrame>
    </p:spTree>
    <p:extLst>
      <p:ext uri="{BB962C8B-B14F-4D97-AF65-F5344CB8AC3E}">
        <p14:creationId xmlns:p14="http://schemas.microsoft.com/office/powerpoint/2010/main" val="220761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336956"/>
          </a:xfrm>
        </p:spPr>
        <p:txBody>
          <a:bodyPr/>
          <a:lstStyle/>
          <a:p>
            <a:pPr algn="l"/>
            <a:r>
              <a:rPr lang="en-US" sz="3600" dirty="0" err="1">
                <a:solidFill>
                  <a:srgbClr val="FFFFFF"/>
                </a:solidFill>
              </a:rPr>
              <a:t>Gratuidad</a:t>
            </a:r>
            <a:r>
              <a:rPr lang="en-US" sz="3600" dirty="0">
                <a:solidFill>
                  <a:srgbClr val="FFFFFF"/>
                </a:solidFill>
              </a:rPr>
              <a:t> Con </a:t>
            </a:r>
            <a:r>
              <a:rPr lang="en-US" sz="3600" dirty="0" err="1">
                <a:solidFill>
                  <a:srgbClr val="FFFFFF"/>
                </a:solidFill>
              </a:rPr>
              <a:t>Enfoque</a:t>
            </a:r>
            <a:r>
              <a:rPr lang="en-US" sz="3600" dirty="0">
                <a:solidFill>
                  <a:srgbClr val="FFFFFF"/>
                </a:solidFill>
              </a:rPr>
              <a:t> a los Más </a:t>
            </a:r>
            <a:r>
              <a:rPr lang="en-US" sz="3600" dirty="0" err="1">
                <a:solidFill>
                  <a:srgbClr val="FFFFFF"/>
                </a:solidFill>
              </a:rPr>
              <a:t>Pobres</a:t>
            </a:r>
            <a:r>
              <a:rPr lang="en-US" sz="3600" dirty="0">
                <a:solidFill>
                  <a:srgbClr val="FFFFFF"/>
                </a:solidFill>
              </a:rPr>
              <a:t> (Targeted Free Tuition)</a:t>
            </a:r>
          </a:p>
        </p:txBody>
      </p:sp>
      <p:sp>
        <p:nvSpPr>
          <p:cNvPr id="3" name="Content Placeholder 2"/>
          <p:cNvSpPr>
            <a:spLocks noGrp="1"/>
          </p:cNvSpPr>
          <p:nvPr>
            <p:ph idx="1"/>
          </p:nvPr>
        </p:nvSpPr>
        <p:spPr>
          <a:xfrm>
            <a:off x="990600" y="2057400"/>
            <a:ext cx="7585076" cy="4343400"/>
          </a:xfrm>
        </p:spPr>
        <p:txBody>
          <a:bodyPr>
            <a:normAutofit/>
          </a:bodyPr>
          <a:lstStyle/>
          <a:p>
            <a:pPr>
              <a:lnSpc>
                <a:spcPct val="140000"/>
              </a:lnSpc>
              <a:buClr>
                <a:srgbClr val="000090"/>
              </a:buClr>
            </a:pPr>
            <a:r>
              <a:rPr lang="es-ES_tradnl" sz="2800" dirty="0"/>
              <a:t>Chile, Colombia, Sur África, Italia, Japón, algunos estados en EEUU, Filipinas</a:t>
            </a:r>
          </a:p>
        </p:txBody>
      </p:sp>
    </p:spTree>
    <p:extLst>
      <p:ext uri="{BB962C8B-B14F-4D97-AF65-F5344CB8AC3E}">
        <p14:creationId xmlns:p14="http://schemas.microsoft.com/office/powerpoint/2010/main" val="2448937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61875-162B-9546-82E0-E74BEECC28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4C28F4-6DE9-6A4C-B5BE-CD8F155DE9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B628445-89CC-8547-BE92-5BE9E384016A}"/>
              </a:ext>
            </a:extLst>
          </p:cNvPr>
          <p:cNvPicPr>
            <a:picLocks noChangeAspect="1"/>
          </p:cNvPicPr>
          <p:nvPr/>
        </p:nvPicPr>
        <p:blipFill>
          <a:blip r:embed="rId3"/>
          <a:stretch>
            <a:fillRect/>
          </a:stretch>
        </p:blipFill>
        <p:spPr>
          <a:xfrm>
            <a:off x="2000250" y="0"/>
            <a:ext cx="5143500" cy="6858000"/>
          </a:xfrm>
          <a:prstGeom prst="rect">
            <a:avLst/>
          </a:prstGeom>
        </p:spPr>
      </p:pic>
    </p:spTree>
    <p:extLst>
      <p:ext uri="{BB962C8B-B14F-4D97-AF65-F5344CB8AC3E}">
        <p14:creationId xmlns:p14="http://schemas.microsoft.com/office/powerpoint/2010/main" val="2135248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8229600" cy="1143000"/>
          </a:xfrm>
        </p:spPr>
        <p:txBody>
          <a:bodyPr>
            <a:normAutofit/>
          </a:bodyPr>
          <a:lstStyle/>
          <a:p>
            <a:pPr eaLnBrk="0" hangingPunct="0"/>
            <a:r>
              <a:rPr lang="en-US" sz="3600" dirty="0">
                <a:solidFill>
                  <a:schemeClr val="bg1"/>
                </a:solidFill>
                <a:latin typeface="Times New Roman" pitchFamily="18" charset="0"/>
              </a:rPr>
              <a:t>ICETEX</a:t>
            </a:r>
          </a:p>
        </p:txBody>
      </p:sp>
      <p:sp>
        <p:nvSpPr>
          <p:cNvPr id="3" name="Content Placeholder 2"/>
          <p:cNvSpPr>
            <a:spLocks noGrp="1"/>
          </p:cNvSpPr>
          <p:nvPr>
            <p:ph idx="1"/>
          </p:nvPr>
        </p:nvSpPr>
        <p:spPr>
          <a:xfrm>
            <a:off x="611560" y="1484784"/>
            <a:ext cx="8280920" cy="5373215"/>
          </a:xfrm>
        </p:spPr>
        <p:txBody>
          <a:bodyPr>
            <a:normAutofit/>
          </a:bodyPr>
          <a:lstStyle/>
          <a:p>
            <a:pPr eaLnBrk="0" hangingPunct="0">
              <a:lnSpc>
                <a:spcPct val="130000"/>
              </a:lnSpc>
              <a:spcBef>
                <a:spcPct val="0"/>
              </a:spcBef>
              <a:spcAft>
                <a:spcPct val="25000"/>
              </a:spcAft>
              <a:buClr>
                <a:srgbClr val="002060"/>
              </a:buClr>
            </a:pPr>
            <a:r>
              <a:rPr lang="es-CO" dirty="0">
                <a:latin typeface="Times New Roman" pitchFamily="18" charset="0"/>
              </a:rPr>
              <a:t>Primera agencia de crédito educativo en el mundo</a:t>
            </a:r>
          </a:p>
          <a:p>
            <a:pPr eaLnBrk="0" hangingPunct="0">
              <a:lnSpc>
                <a:spcPct val="130000"/>
              </a:lnSpc>
              <a:spcBef>
                <a:spcPct val="0"/>
              </a:spcBef>
              <a:spcAft>
                <a:spcPct val="25000"/>
              </a:spcAft>
              <a:buClr>
                <a:srgbClr val="002060"/>
              </a:buClr>
            </a:pPr>
            <a:r>
              <a:rPr lang="es-CO" dirty="0">
                <a:latin typeface="Times New Roman" pitchFamily="18" charset="0"/>
              </a:rPr>
              <a:t>Mejora impresionante en la decada de los 2.000</a:t>
            </a:r>
          </a:p>
          <a:p>
            <a:pPr lvl="1" eaLnBrk="0" hangingPunct="0">
              <a:lnSpc>
                <a:spcPct val="130000"/>
              </a:lnSpc>
              <a:spcBef>
                <a:spcPct val="0"/>
              </a:spcBef>
              <a:spcAft>
                <a:spcPct val="25000"/>
              </a:spcAft>
              <a:buFontTx/>
              <a:buChar char="•"/>
            </a:pPr>
            <a:r>
              <a:rPr lang="es-ES_tradnl" dirty="0">
                <a:latin typeface="Times New Roman" pitchFamily="18" charset="0"/>
              </a:rPr>
              <a:t>Ampliación de la cobertura</a:t>
            </a:r>
          </a:p>
          <a:p>
            <a:pPr lvl="1" eaLnBrk="0" hangingPunct="0">
              <a:lnSpc>
                <a:spcPct val="130000"/>
              </a:lnSpc>
              <a:spcBef>
                <a:spcPct val="0"/>
              </a:spcBef>
              <a:spcAft>
                <a:spcPct val="25000"/>
              </a:spcAft>
              <a:buFontTx/>
              <a:buChar char="•"/>
            </a:pPr>
            <a:r>
              <a:rPr lang="es-ES_tradnl" dirty="0">
                <a:latin typeface="Times New Roman" pitchFamily="18" charset="0"/>
              </a:rPr>
              <a:t>Medidas no financieras</a:t>
            </a:r>
          </a:p>
          <a:p>
            <a:pPr lvl="1" eaLnBrk="0" hangingPunct="0">
              <a:lnSpc>
                <a:spcPct val="130000"/>
              </a:lnSpc>
              <a:spcBef>
                <a:spcPct val="0"/>
              </a:spcBef>
              <a:spcAft>
                <a:spcPct val="25000"/>
              </a:spcAft>
              <a:buFontTx/>
              <a:buChar char="•"/>
            </a:pPr>
            <a:r>
              <a:rPr lang="es-ES_tradnl" dirty="0">
                <a:latin typeface="Times New Roman" pitchFamily="18" charset="0"/>
              </a:rPr>
              <a:t>Disminución de la deserción</a:t>
            </a:r>
          </a:p>
          <a:p>
            <a:pPr lvl="1" eaLnBrk="0" hangingPunct="0">
              <a:lnSpc>
                <a:spcPct val="130000"/>
              </a:lnSpc>
              <a:spcBef>
                <a:spcPct val="0"/>
              </a:spcBef>
              <a:spcAft>
                <a:spcPct val="25000"/>
              </a:spcAft>
              <a:buFontTx/>
              <a:buChar char="•"/>
            </a:pPr>
            <a:r>
              <a:rPr lang="es-ES_tradnl" dirty="0">
                <a:latin typeface="Times New Roman" pitchFamily="18" charset="0"/>
              </a:rPr>
              <a:t>Métodos modernos de gestión</a:t>
            </a:r>
          </a:p>
          <a:p>
            <a:pPr eaLnBrk="0" hangingPunct="0">
              <a:lnSpc>
                <a:spcPct val="130000"/>
              </a:lnSpc>
              <a:spcBef>
                <a:spcPct val="0"/>
              </a:spcBef>
              <a:spcAft>
                <a:spcPct val="25000"/>
              </a:spcAft>
              <a:buClr>
                <a:srgbClr val="002060"/>
              </a:buClr>
            </a:pPr>
            <a:r>
              <a:rPr lang="es-ES_tradnl" dirty="0">
                <a:latin typeface="Times New Roman" pitchFamily="18" charset="0"/>
              </a:rPr>
              <a:t>Ser Pilo Paga</a:t>
            </a:r>
          </a:p>
          <a:p>
            <a:pPr eaLnBrk="0" hangingPunct="0">
              <a:lnSpc>
                <a:spcPct val="130000"/>
              </a:lnSpc>
              <a:spcBef>
                <a:spcPct val="0"/>
              </a:spcBef>
              <a:spcAft>
                <a:spcPct val="25000"/>
              </a:spcAft>
              <a:buClr>
                <a:srgbClr val="002060"/>
              </a:buClr>
            </a:pPr>
            <a:r>
              <a:rPr lang="es-ES_tradnl" dirty="0">
                <a:latin typeface="Times New Roman" pitchFamily="18" charset="0"/>
              </a:rPr>
              <a:t>Nuevo impulso de transformación hoy en día</a:t>
            </a:r>
          </a:p>
        </p:txBody>
      </p:sp>
    </p:spTree>
    <p:extLst>
      <p:ext uri="{BB962C8B-B14F-4D97-AF65-F5344CB8AC3E}">
        <p14:creationId xmlns:p14="http://schemas.microsoft.com/office/powerpoint/2010/main" val="3653362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8229600" cy="1143000"/>
          </a:xfrm>
        </p:spPr>
        <p:txBody>
          <a:bodyPr>
            <a:normAutofit/>
          </a:bodyPr>
          <a:lstStyle/>
          <a:p>
            <a:pPr eaLnBrk="0" hangingPunct="0"/>
            <a:r>
              <a:rPr lang="en-US" sz="3600" dirty="0">
                <a:solidFill>
                  <a:schemeClr val="bg1"/>
                </a:solidFill>
                <a:latin typeface="Times New Roman" pitchFamily="18" charset="0"/>
              </a:rPr>
              <a:t>Australia</a:t>
            </a:r>
          </a:p>
        </p:txBody>
      </p:sp>
      <p:sp>
        <p:nvSpPr>
          <p:cNvPr id="3" name="Content Placeholder 2"/>
          <p:cNvSpPr>
            <a:spLocks noGrp="1"/>
          </p:cNvSpPr>
          <p:nvPr>
            <p:ph idx="1"/>
          </p:nvPr>
        </p:nvSpPr>
        <p:spPr>
          <a:xfrm>
            <a:off x="899592" y="1855365"/>
            <a:ext cx="7787208" cy="5002635"/>
          </a:xfrm>
        </p:spPr>
        <p:txBody>
          <a:bodyPr>
            <a:normAutofit/>
          </a:bodyPr>
          <a:lstStyle/>
          <a:p>
            <a:pPr eaLnBrk="0" hangingPunct="0">
              <a:lnSpc>
                <a:spcPct val="130000"/>
              </a:lnSpc>
              <a:spcBef>
                <a:spcPct val="0"/>
              </a:spcBef>
              <a:spcAft>
                <a:spcPct val="25000"/>
              </a:spcAft>
              <a:buClr>
                <a:srgbClr val="002060"/>
              </a:buClr>
            </a:pPr>
            <a:r>
              <a:rPr lang="es-ES_tradnl" sz="2800" dirty="0">
                <a:latin typeface="Times New Roman" pitchFamily="18" charset="0"/>
              </a:rPr>
              <a:t>Universal</a:t>
            </a:r>
          </a:p>
          <a:p>
            <a:pPr eaLnBrk="0" hangingPunct="0">
              <a:lnSpc>
                <a:spcPct val="130000"/>
              </a:lnSpc>
              <a:spcBef>
                <a:spcPct val="0"/>
              </a:spcBef>
              <a:spcAft>
                <a:spcPct val="25000"/>
              </a:spcAft>
              <a:buClr>
                <a:srgbClr val="002060"/>
              </a:buClr>
            </a:pPr>
            <a:r>
              <a:rPr lang="es-ES_tradnl" sz="2800" dirty="0">
                <a:latin typeface="Times New Roman" pitchFamily="18" charset="0"/>
              </a:rPr>
              <a:t>Cobranza a través del sistema de impuestos</a:t>
            </a:r>
          </a:p>
          <a:p>
            <a:pPr eaLnBrk="0" hangingPunct="0">
              <a:lnSpc>
                <a:spcPct val="130000"/>
              </a:lnSpc>
              <a:spcBef>
                <a:spcPct val="0"/>
              </a:spcBef>
              <a:spcAft>
                <a:spcPct val="25000"/>
              </a:spcAft>
              <a:buClr>
                <a:srgbClr val="002060"/>
              </a:buClr>
            </a:pPr>
            <a:r>
              <a:rPr lang="es-ES_tradnl" sz="2800" dirty="0">
                <a:latin typeface="Times New Roman" pitchFamily="18" charset="0"/>
              </a:rPr>
              <a:t>Equitativo (0 a 8% del ingreso de los egresados)</a:t>
            </a:r>
          </a:p>
          <a:p>
            <a:pPr eaLnBrk="0" hangingPunct="0">
              <a:lnSpc>
                <a:spcPct val="130000"/>
              </a:lnSpc>
              <a:spcBef>
                <a:spcPct val="0"/>
              </a:spcBef>
              <a:spcAft>
                <a:spcPct val="25000"/>
              </a:spcAft>
              <a:buClr>
                <a:srgbClr val="002060"/>
              </a:buClr>
            </a:pPr>
            <a:r>
              <a:rPr lang="es-ES_tradnl" sz="2800" dirty="0">
                <a:latin typeface="Times New Roman" pitchFamily="18" charset="0"/>
              </a:rPr>
              <a:t>Eficiente: todos pagan</a:t>
            </a:r>
          </a:p>
          <a:p>
            <a:pPr eaLnBrk="0" hangingPunct="0">
              <a:lnSpc>
                <a:spcPct val="130000"/>
              </a:lnSpc>
              <a:spcBef>
                <a:spcPct val="0"/>
              </a:spcBef>
              <a:spcAft>
                <a:spcPct val="25000"/>
              </a:spcAft>
              <a:buClr>
                <a:srgbClr val="002060"/>
              </a:buClr>
            </a:pPr>
            <a:r>
              <a:rPr lang="es-ES_tradnl" sz="2800" dirty="0">
                <a:latin typeface="Times New Roman" pitchFamily="18" charset="0"/>
              </a:rPr>
              <a:t>Sostenible</a:t>
            </a:r>
          </a:p>
        </p:txBody>
      </p:sp>
    </p:spTree>
    <p:extLst>
      <p:ext uri="{BB962C8B-B14F-4D97-AF65-F5344CB8AC3E}">
        <p14:creationId xmlns:p14="http://schemas.microsoft.com/office/powerpoint/2010/main" val="3103281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19050" ty="0" sx="100000" sy="100000" flip="none" algn="ctr"/>
        </a:blipFill>
        <a:effectLst/>
      </p:bgPr>
    </p:bg>
    <p:spTree>
      <p:nvGrpSpPr>
        <p:cNvPr id="1" name=""/>
        <p:cNvGrpSpPr/>
        <p:nvPr/>
      </p:nvGrpSpPr>
      <p:grpSpPr>
        <a:xfrm>
          <a:off x="0" y="0"/>
          <a:ext cx="0" cy="0"/>
          <a:chOff x="0" y="0"/>
          <a:chExt cx="0" cy="0"/>
        </a:xfrm>
      </p:grpSpPr>
      <p:pic>
        <p:nvPicPr>
          <p:cNvPr id="4098" name="Picture 2" descr="Clennon King | Mississippi Encyclopedia">
            <a:extLst>
              <a:ext uri="{FF2B5EF4-FFF2-40B4-BE49-F238E27FC236}">
                <a16:creationId xmlns:a16="http://schemas.microsoft.com/office/drawing/2014/main" id="{9B459931-4BB0-91DE-DCFC-32AC5F97234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984233" y="68263"/>
            <a:ext cx="5175535" cy="6721475"/>
          </a:xfrm>
          <a:prstGeom prst="rect">
            <a:avLst/>
          </a:prstGeom>
          <a:solidFill>
            <a:srgbClr val="FFFFFF"/>
          </a:solidFill>
        </p:spPr>
      </p:pic>
    </p:spTree>
    <p:extLst>
      <p:ext uri="{BB962C8B-B14F-4D97-AF65-F5344CB8AC3E}">
        <p14:creationId xmlns:p14="http://schemas.microsoft.com/office/powerpoint/2010/main" val="3699031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29E6-3B0E-664F-93DB-B450055CBFF8}"/>
              </a:ext>
            </a:extLst>
          </p:cNvPr>
          <p:cNvSpPr>
            <a:spLocks noGrp="1"/>
          </p:cNvSpPr>
          <p:nvPr>
            <p:ph type="title"/>
          </p:nvPr>
        </p:nvSpPr>
        <p:spPr/>
        <p:txBody>
          <a:bodyPr/>
          <a:lstStyle/>
          <a:p>
            <a:endParaRPr lang="en-US"/>
          </a:p>
        </p:txBody>
      </p:sp>
      <p:pic>
        <p:nvPicPr>
          <p:cNvPr id="5" name="Content Placeholder 4" descr="Table&#10;&#10;Description automatically generated">
            <a:extLst>
              <a:ext uri="{FF2B5EF4-FFF2-40B4-BE49-F238E27FC236}">
                <a16:creationId xmlns:a16="http://schemas.microsoft.com/office/drawing/2014/main" id="{92AFC6B8-4831-5A43-93BD-C9D3B7B804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9275" y="107576"/>
            <a:ext cx="8042275" cy="6445624"/>
          </a:xfrm>
        </p:spPr>
      </p:pic>
    </p:spTree>
    <p:extLst>
      <p:ext uri="{BB962C8B-B14F-4D97-AF65-F5344CB8AC3E}">
        <p14:creationId xmlns:p14="http://schemas.microsoft.com/office/powerpoint/2010/main" val="1335771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264A-1B82-0319-8386-1D627A499BD3}"/>
              </a:ext>
            </a:extLst>
          </p:cNvPr>
          <p:cNvSpPr>
            <a:spLocks noGrp="1"/>
          </p:cNvSpPr>
          <p:nvPr>
            <p:ph type="title"/>
          </p:nvPr>
        </p:nvSpPr>
        <p:spPr>
          <a:xfrm>
            <a:off x="-727076" y="-346356"/>
            <a:ext cx="8042276" cy="1336956"/>
          </a:xfrm>
        </p:spPr>
        <p:txBody>
          <a:bodyPr/>
          <a:lstStyle/>
          <a:p>
            <a:r>
              <a:rPr lang="en-US" sz="3600" dirty="0" err="1">
                <a:solidFill>
                  <a:schemeClr val="bg1"/>
                </a:solidFill>
              </a:rPr>
              <a:t>Índice</a:t>
            </a:r>
            <a:r>
              <a:rPr lang="en-US" sz="3600" dirty="0">
                <a:solidFill>
                  <a:schemeClr val="bg1"/>
                </a:solidFill>
              </a:rPr>
              <a:t> de </a:t>
            </a:r>
            <a:r>
              <a:rPr lang="en-US" sz="3600" dirty="0" err="1">
                <a:solidFill>
                  <a:schemeClr val="bg1"/>
                </a:solidFill>
              </a:rPr>
              <a:t>Disparidad</a:t>
            </a:r>
            <a:endParaRPr lang="en-US" sz="3600" dirty="0">
              <a:solidFill>
                <a:schemeClr val="bg1"/>
              </a:solidFill>
            </a:endParaRPr>
          </a:p>
        </p:txBody>
      </p:sp>
      <p:graphicFrame>
        <p:nvGraphicFramePr>
          <p:cNvPr id="4" name="Content Placeholder 3">
            <a:extLst>
              <a:ext uri="{FF2B5EF4-FFF2-40B4-BE49-F238E27FC236}">
                <a16:creationId xmlns:a16="http://schemas.microsoft.com/office/drawing/2014/main" id="{292D9952-CCAA-73B2-A0B6-0EFA1687156E}"/>
              </a:ext>
            </a:extLst>
          </p:cNvPr>
          <p:cNvGraphicFramePr>
            <a:graphicFrameLocks noGrp="1"/>
          </p:cNvGraphicFramePr>
          <p:nvPr>
            <p:ph idx="1"/>
          </p:nvPr>
        </p:nvGraphicFramePr>
        <p:xfrm>
          <a:off x="549275" y="1600200"/>
          <a:ext cx="8042275"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3879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076" y="-41556"/>
            <a:ext cx="8042276" cy="1336956"/>
          </a:xfrm>
        </p:spPr>
        <p:txBody>
          <a:bodyPr/>
          <a:lstStyle/>
          <a:p>
            <a:r>
              <a:rPr lang="en-US" sz="3600" dirty="0" err="1">
                <a:solidFill>
                  <a:srgbClr val="FFFFFF"/>
                </a:solidFill>
              </a:rPr>
              <a:t>Políticas</a:t>
            </a:r>
            <a:r>
              <a:rPr lang="en-US" sz="3600" dirty="0">
                <a:solidFill>
                  <a:srgbClr val="FFFFFF"/>
                </a:solidFill>
              </a:rPr>
              <a:t> de </a:t>
            </a:r>
            <a:r>
              <a:rPr lang="en-US" sz="3600" dirty="0" err="1">
                <a:solidFill>
                  <a:srgbClr val="FFFFFF"/>
                </a:solidFill>
              </a:rPr>
              <a:t>Equidad</a:t>
            </a:r>
            <a:br>
              <a:rPr lang="en-US" sz="3600" dirty="0">
                <a:solidFill>
                  <a:srgbClr val="FFFFFF"/>
                </a:solidFill>
              </a:rPr>
            </a:br>
            <a:r>
              <a:rPr lang="en-US" sz="3600" dirty="0">
                <a:solidFill>
                  <a:srgbClr val="FFFFFF"/>
                </a:solidFill>
              </a:rPr>
              <a:t>a Nivel de las </a:t>
            </a:r>
            <a:r>
              <a:rPr lang="en-US" sz="3600" dirty="0" err="1">
                <a:solidFill>
                  <a:srgbClr val="FFFFFF"/>
                </a:solidFill>
              </a:rPr>
              <a:t>Instituciones</a:t>
            </a:r>
            <a:endParaRPr lang="en-US" sz="3600" dirty="0">
              <a:solidFill>
                <a:srgbClr val="FFFFFF"/>
              </a:solidFill>
            </a:endParaRPr>
          </a:p>
        </p:txBody>
      </p:sp>
      <p:sp>
        <p:nvSpPr>
          <p:cNvPr id="3" name="Content Placeholder 2"/>
          <p:cNvSpPr>
            <a:spLocks noGrp="1"/>
          </p:cNvSpPr>
          <p:nvPr>
            <p:ph idx="1"/>
          </p:nvPr>
        </p:nvSpPr>
        <p:spPr>
          <a:xfrm>
            <a:off x="533400" y="1828800"/>
            <a:ext cx="8153400" cy="5029200"/>
          </a:xfrm>
        </p:spPr>
        <p:txBody>
          <a:bodyPr>
            <a:normAutofit/>
          </a:bodyPr>
          <a:lstStyle/>
          <a:p>
            <a:pPr>
              <a:spcAft>
                <a:spcPts val="1800"/>
              </a:spcAft>
              <a:buClr>
                <a:srgbClr val="000090"/>
              </a:buClr>
            </a:pPr>
            <a:r>
              <a:rPr lang="en-US" sz="2800" dirty="0" err="1"/>
              <a:t>Programas</a:t>
            </a:r>
            <a:r>
              <a:rPr lang="en-US" sz="2800" dirty="0"/>
              <a:t> de </a:t>
            </a:r>
            <a:r>
              <a:rPr lang="en-US" sz="2800" dirty="0" err="1"/>
              <a:t>alcanze</a:t>
            </a:r>
            <a:r>
              <a:rPr lang="en-US" sz="2800" dirty="0"/>
              <a:t> y </a:t>
            </a:r>
            <a:r>
              <a:rPr lang="en-US" sz="2800" dirty="0" err="1"/>
              <a:t>puentes</a:t>
            </a:r>
            <a:endParaRPr lang="en-US" sz="2800" dirty="0"/>
          </a:p>
          <a:p>
            <a:pPr>
              <a:spcAft>
                <a:spcPts val="1800"/>
              </a:spcAft>
              <a:buClr>
                <a:srgbClr val="000090"/>
              </a:buClr>
            </a:pPr>
            <a:r>
              <a:rPr lang="en-US" sz="2800" dirty="0" err="1"/>
              <a:t>Discriminación</a:t>
            </a:r>
            <a:r>
              <a:rPr lang="en-US" sz="2800" dirty="0"/>
              <a:t> </a:t>
            </a:r>
            <a:r>
              <a:rPr lang="en-US" sz="2800" dirty="0" err="1"/>
              <a:t>positiva</a:t>
            </a:r>
            <a:r>
              <a:rPr lang="en-US" sz="2800" dirty="0"/>
              <a:t> (</a:t>
            </a:r>
            <a:r>
              <a:rPr lang="en-US" sz="2800" dirty="0" err="1"/>
              <a:t>Unicamp</a:t>
            </a:r>
            <a:r>
              <a:rPr lang="en-US" sz="2800" dirty="0"/>
              <a:t>, PACES)</a:t>
            </a:r>
          </a:p>
          <a:p>
            <a:pPr>
              <a:spcAft>
                <a:spcPts val="1800"/>
              </a:spcAft>
              <a:buClr>
                <a:srgbClr val="000090"/>
              </a:buClr>
            </a:pPr>
            <a:r>
              <a:rPr lang="en-US" sz="2800" dirty="0" err="1"/>
              <a:t>Retención</a:t>
            </a:r>
            <a:endParaRPr lang="en-US" sz="2800" dirty="0"/>
          </a:p>
          <a:p>
            <a:pPr>
              <a:spcAft>
                <a:spcPts val="1800"/>
              </a:spcAft>
              <a:buClr>
                <a:srgbClr val="000090"/>
              </a:buClr>
            </a:pPr>
            <a:r>
              <a:rPr lang="en-US" sz="2800" dirty="0" err="1"/>
              <a:t>Apoyo</a:t>
            </a:r>
            <a:r>
              <a:rPr lang="en-US" sz="2800" dirty="0"/>
              <a:t> </a:t>
            </a:r>
            <a:r>
              <a:rPr lang="en-US" sz="2800" dirty="0" err="1"/>
              <a:t>financiero</a:t>
            </a:r>
            <a:endParaRPr lang="en-US" sz="2600" dirty="0"/>
          </a:p>
        </p:txBody>
      </p:sp>
    </p:spTree>
    <p:extLst>
      <p:ext uri="{BB962C8B-B14F-4D97-AF65-F5344CB8AC3E}">
        <p14:creationId xmlns:p14="http://schemas.microsoft.com/office/powerpoint/2010/main" val="2949886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0BE02-D6BF-3C95-26CA-9665169B5150}"/>
              </a:ext>
            </a:extLst>
          </p:cNvPr>
          <p:cNvSpPr>
            <a:spLocks noGrp="1"/>
          </p:cNvSpPr>
          <p:nvPr>
            <p:ph type="title"/>
          </p:nvPr>
        </p:nvSpPr>
        <p:spPr>
          <a:xfrm>
            <a:off x="-914400" y="-346356"/>
            <a:ext cx="8042276" cy="1336956"/>
          </a:xfrm>
        </p:spPr>
        <p:txBody>
          <a:bodyPr/>
          <a:lstStyle/>
          <a:p>
            <a:r>
              <a:rPr lang="en-US" sz="3600" dirty="0">
                <a:solidFill>
                  <a:schemeClr val="bg1"/>
                </a:solidFill>
              </a:rPr>
              <a:t>Ernestina Pérez Barahona</a:t>
            </a:r>
          </a:p>
        </p:txBody>
      </p:sp>
      <p:pic>
        <p:nvPicPr>
          <p:cNvPr id="3074" name="Picture 2" descr="Mujeres que cambiaron la historia - ¿SABIAS QUE? Ernestina Pérez Barahona  nació el año 1868 en Valparaíso. En 1887, se recibió de médico de la  Facultad de Medicina de la Universidad de">
            <a:extLst>
              <a:ext uri="{FF2B5EF4-FFF2-40B4-BE49-F238E27FC236}">
                <a16:creationId xmlns:a16="http://schemas.microsoft.com/office/drawing/2014/main" id="{7B005F82-67D1-754D-00E8-3EA9F1381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905000"/>
            <a:ext cx="3168650" cy="455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448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42276" cy="1336956"/>
          </a:xfrm>
        </p:spPr>
        <p:txBody>
          <a:bodyPr/>
          <a:lstStyle/>
          <a:p>
            <a:r>
              <a:rPr lang="en-US" sz="3600" dirty="0">
                <a:solidFill>
                  <a:srgbClr val="FFFFFF"/>
                </a:solidFill>
              </a:rPr>
              <a:t>¿</a:t>
            </a:r>
            <a:r>
              <a:rPr lang="en-US" sz="3600" dirty="0" err="1">
                <a:solidFill>
                  <a:srgbClr val="FFFFFF"/>
                </a:solidFill>
              </a:rPr>
              <a:t>Qué</a:t>
            </a:r>
            <a:r>
              <a:rPr lang="en-US" sz="3600" dirty="0">
                <a:solidFill>
                  <a:srgbClr val="FFFFFF"/>
                </a:solidFill>
              </a:rPr>
              <a:t> </a:t>
            </a:r>
            <a:r>
              <a:rPr lang="en-US" sz="3600" dirty="0" err="1">
                <a:solidFill>
                  <a:srgbClr val="FFFFFF"/>
                </a:solidFill>
              </a:rPr>
              <a:t>funciona</a:t>
            </a:r>
            <a:r>
              <a:rPr lang="en-US" sz="3600" dirty="0">
                <a:solidFill>
                  <a:srgbClr val="FFFFFF"/>
                </a:solidFill>
              </a:rPr>
              <a:t> bien?</a:t>
            </a:r>
          </a:p>
        </p:txBody>
      </p:sp>
      <p:sp>
        <p:nvSpPr>
          <p:cNvPr id="3" name="Content Placeholder 2"/>
          <p:cNvSpPr>
            <a:spLocks noGrp="1"/>
          </p:cNvSpPr>
          <p:nvPr>
            <p:ph idx="1"/>
          </p:nvPr>
        </p:nvSpPr>
        <p:spPr>
          <a:xfrm>
            <a:off x="533400" y="1524000"/>
            <a:ext cx="7848600" cy="5029200"/>
          </a:xfrm>
        </p:spPr>
        <p:txBody>
          <a:bodyPr>
            <a:normAutofit fontScale="70000" lnSpcReduction="20000"/>
          </a:bodyPr>
          <a:lstStyle/>
          <a:p>
            <a:pPr>
              <a:lnSpc>
                <a:spcPct val="150000"/>
              </a:lnSpc>
              <a:buClr>
                <a:srgbClr val="000090"/>
              </a:buClr>
            </a:pPr>
            <a:r>
              <a:rPr lang="es-ES_tradnl" sz="3100" dirty="0"/>
              <a:t>Visión y estrategia claras (Wollongong, Uniminuto)</a:t>
            </a:r>
          </a:p>
          <a:p>
            <a:pPr>
              <a:lnSpc>
                <a:spcPct val="150000"/>
              </a:lnSpc>
              <a:buClr>
                <a:srgbClr val="000090"/>
              </a:buClr>
            </a:pPr>
            <a:r>
              <a:rPr lang="es-ES_tradnl" sz="3100" dirty="0"/>
              <a:t>Vice-rector de equidad y departamento dedicado (</a:t>
            </a:r>
            <a:r>
              <a:rPr lang="es-ES_tradnl" sz="3100" dirty="0" err="1"/>
              <a:t>Wits</a:t>
            </a:r>
            <a:r>
              <a:rPr lang="es-ES_tradnl" sz="3100" dirty="0"/>
              <a:t>)</a:t>
            </a:r>
          </a:p>
          <a:p>
            <a:pPr>
              <a:lnSpc>
                <a:spcPct val="150000"/>
              </a:lnSpc>
              <a:buClr>
                <a:srgbClr val="000090"/>
              </a:buClr>
            </a:pPr>
            <a:r>
              <a:rPr lang="es-ES_tradnl" sz="3100" dirty="0"/>
              <a:t>Alianzas con autoridades locales y empresas (Antioquia)</a:t>
            </a:r>
          </a:p>
          <a:p>
            <a:pPr>
              <a:lnSpc>
                <a:spcPct val="150000"/>
              </a:lnSpc>
              <a:buClr>
                <a:srgbClr val="000090"/>
              </a:buClr>
            </a:pPr>
            <a:r>
              <a:rPr lang="es-ES_tradnl" sz="3100" dirty="0"/>
              <a:t>Cultura institucional incluyente para estudiantes de primera generación (Australia)</a:t>
            </a:r>
          </a:p>
          <a:p>
            <a:pPr>
              <a:lnSpc>
                <a:spcPct val="150000"/>
              </a:lnSpc>
              <a:buClr>
                <a:srgbClr val="000090"/>
              </a:buClr>
            </a:pPr>
            <a:r>
              <a:rPr lang="es-ES_tradnl" sz="3100" dirty="0"/>
              <a:t>Adaptación de modelos institucionales por las autoridades nacionales (Uniminuto, </a:t>
            </a:r>
            <a:r>
              <a:rPr lang="es-ES_tradnl" sz="3100" dirty="0" err="1"/>
              <a:t>Unicamp</a:t>
            </a:r>
            <a:r>
              <a:rPr lang="es-ES_tradnl" sz="3100" dirty="0"/>
              <a:t>, USACH)</a:t>
            </a:r>
            <a:endParaRPr lang="es-ES_tradnl" sz="2800" dirty="0"/>
          </a:p>
        </p:txBody>
      </p:sp>
    </p:spTree>
    <p:extLst>
      <p:ext uri="{BB962C8B-B14F-4D97-AF65-F5344CB8AC3E}">
        <p14:creationId xmlns:p14="http://schemas.microsoft.com/office/powerpoint/2010/main" val="1084822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533400" y="-304800"/>
            <a:ext cx="8042276" cy="1336956"/>
          </a:xfrm>
        </p:spPr>
        <p:txBody>
          <a:bodyPr/>
          <a:lstStyle/>
          <a:p>
            <a:pPr eaLnBrk="1" hangingPunct="1"/>
            <a:r>
              <a:rPr lang="en-US" b="0" dirty="0">
                <a:solidFill>
                  <a:srgbClr val="FFFFFF"/>
                </a:solidFill>
              </a:rPr>
              <a:t>Benchmarking</a:t>
            </a:r>
          </a:p>
        </p:txBody>
      </p:sp>
      <p:graphicFrame>
        <p:nvGraphicFramePr>
          <p:cNvPr id="6" name="Chart 5">
            <a:extLst>
              <a:ext uri="{FF2B5EF4-FFF2-40B4-BE49-F238E27FC236}">
                <a16:creationId xmlns:a16="http://schemas.microsoft.com/office/drawing/2014/main" id="{36BF0F31-5004-7847-8B30-C069F7538B37}"/>
              </a:ext>
            </a:extLst>
          </p:cNvPr>
          <p:cNvGraphicFramePr/>
          <p:nvPr/>
        </p:nvGraphicFramePr>
        <p:xfrm>
          <a:off x="0" y="1785620"/>
          <a:ext cx="9143999" cy="50723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8058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6266-E164-9143-816E-5C4E4B690586}"/>
              </a:ext>
            </a:extLst>
          </p:cNvPr>
          <p:cNvSpPr>
            <a:spLocks noGrp="1"/>
          </p:cNvSpPr>
          <p:nvPr>
            <p:ph type="title"/>
          </p:nvPr>
        </p:nvSpPr>
        <p:spPr>
          <a:xfrm>
            <a:off x="-803276" y="-270156"/>
            <a:ext cx="8042276" cy="1336956"/>
          </a:xfrm>
        </p:spPr>
        <p:txBody>
          <a:bodyPr/>
          <a:lstStyle/>
          <a:p>
            <a:r>
              <a:rPr lang="es-ES_tradnl" sz="3600" dirty="0">
                <a:solidFill>
                  <a:schemeClr val="bg1"/>
                </a:solidFill>
              </a:rPr>
              <a:t>Los Campeones</a:t>
            </a:r>
          </a:p>
        </p:txBody>
      </p:sp>
      <p:sp>
        <p:nvSpPr>
          <p:cNvPr id="3" name="Content Placeholder 2">
            <a:extLst>
              <a:ext uri="{FF2B5EF4-FFF2-40B4-BE49-F238E27FC236}">
                <a16:creationId xmlns:a16="http://schemas.microsoft.com/office/drawing/2014/main" id="{7C5D10FB-6E97-8144-B721-C3978DF73650}"/>
              </a:ext>
            </a:extLst>
          </p:cNvPr>
          <p:cNvSpPr>
            <a:spLocks noGrp="1"/>
          </p:cNvSpPr>
          <p:nvPr>
            <p:ph idx="1"/>
          </p:nvPr>
        </p:nvSpPr>
        <p:spPr>
          <a:xfrm>
            <a:off x="549275" y="2133600"/>
            <a:ext cx="8042276" cy="4343400"/>
          </a:xfrm>
        </p:spPr>
        <p:txBody>
          <a:bodyPr/>
          <a:lstStyle/>
          <a:p>
            <a:pPr>
              <a:buClr>
                <a:srgbClr val="002060"/>
              </a:buClr>
            </a:pPr>
            <a:r>
              <a:rPr lang="es-ES_tradnl" dirty="0"/>
              <a:t>Australia, Cuba, Inglaterra, Irlanda, Nueva Zelandia, y Escocía</a:t>
            </a:r>
          </a:p>
        </p:txBody>
      </p:sp>
    </p:spTree>
    <p:extLst>
      <p:ext uri="{BB962C8B-B14F-4D97-AF65-F5344CB8AC3E}">
        <p14:creationId xmlns:p14="http://schemas.microsoft.com/office/powerpoint/2010/main" val="111931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50876" y="-304800"/>
            <a:ext cx="8042276" cy="1336956"/>
          </a:xfrm>
        </p:spPr>
        <p:txBody>
          <a:bodyPr/>
          <a:lstStyle/>
          <a:p>
            <a:pPr eaLnBrk="1" hangingPunct="1"/>
            <a:r>
              <a:rPr lang="en-US" sz="3600" dirty="0">
                <a:solidFill>
                  <a:srgbClr val="FFFFFF"/>
                </a:solidFill>
              </a:rPr>
              <a:t>Falta de </a:t>
            </a:r>
            <a:r>
              <a:rPr lang="en-US" sz="3600" dirty="0" err="1">
                <a:solidFill>
                  <a:srgbClr val="FFFFFF"/>
                </a:solidFill>
              </a:rPr>
              <a:t>estudios</a:t>
            </a:r>
            <a:r>
              <a:rPr lang="en-US" sz="3600" dirty="0">
                <a:solidFill>
                  <a:srgbClr val="FFFFFF"/>
                </a:solidFill>
              </a:rPr>
              <a:t> de </a:t>
            </a:r>
            <a:r>
              <a:rPr lang="en-US" sz="3600" dirty="0" err="1">
                <a:solidFill>
                  <a:srgbClr val="FFFFFF"/>
                </a:solidFill>
              </a:rPr>
              <a:t>impacto</a:t>
            </a:r>
            <a:endParaRPr lang="en-US" sz="3600" b="0" dirty="0">
              <a:solidFill>
                <a:srgbClr val="FFFFFF"/>
              </a:solidFill>
            </a:endParaRPr>
          </a:p>
        </p:txBody>
      </p:sp>
      <p:sp>
        <p:nvSpPr>
          <p:cNvPr id="679939" name="Rectangle 3"/>
          <p:cNvSpPr>
            <a:spLocks noGrp="1" noChangeArrowheads="1"/>
          </p:cNvSpPr>
          <p:nvPr>
            <p:ph type="body" idx="1"/>
          </p:nvPr>
        </p:nvSpPr>
        <p:spPr>
          <a:xfrm>
            <a:off x="609600" y="1828800"/>
            <a:ext cx="8077200" cy="4114800"/>
          </a:xfrm>
        </p:spPr>
        <p:txBody>
          <a:bodyPr/>
          <a:lstStyle/>
          <a:p>
            <a:pPr marL="0" indent="0" eaLnBrk="1" hangingPunct="1">
              <a:spcAft>
                <a:spcPct val="20000"/>
              </a:spcAft>
              <a:buNone/>
            </a:pPr>
            <a:endParaRPr lang="en-US" dirty="0"/>
          </a:p>
          <a:p>
            <a:pPr eaLnBrk="1" hangingPunct="1">
              <a:buFontTx/>
              <a:buNone/>
            </a:pPr>
            <a:endParaRPr lang="en-US" dirty="0"/>
          </a:p>
          <a:p>
            <a:pPr eaLnBrk="1" hangingPunct="1"/>
            <a:endParaRPr lang="en-US" dirty="0"/>
          </a:p>
        </p:txBody>
      </p:sp>
      <p:graphicFrame>
        <p:nvGraphicFramePr>
          <p:cNvPr id="4" name="Chart 3">
            <a:extLst>
              <a:ext uri="{FF2B5EF4-FFF2-40B4-BE49-F238E27FC236}">
                <a16:creationId xmlns:a16="http://schemas.microsoft.com/office/drawing/2014/main" id="{F7F0FCE6-6F44-B447-88E6-467C80FC2332}"/>
              </a:ext>
            </a:extLst>
          </p:cNvPr>
          <p:cNvGraphicFramePr/>
          <p:nvPr/>
        </p:nvGraphicFramePr>
        <p:xfrm>
          <a:off x="990600" y="1828800"/>
          <a:ext cx="71628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8473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269876" y="-304800"/>
            <a:ext cx="8042276" cy="1336956"/>
          </a:xfrm>
        </p:spPr>
        <p:txBody>
          <a:bodyPr/>
          <a:lstStyle/>
          <a:p>
            <a:pPr eaLnBrk="1" hangingPunct="1"/>
            <a:r>
              <a:rPr lang="es-ES_tradnl" sz="3600">
                <a:solidFill>
                  <a:srgbClr val="FFFFFF"/>
                </a:solidFill>
              </a:rPr>
              <a:t>Falta de información estadística</a:t>
            </a:r>
            <a:endParaRPr lang="es-ES_tradnl" sz="3600" b="0">
              <a:solidFill>
                <a:srgbClr val="FFFFFF"/>
              </a:solidFill>
            </a:endParaRPr>
          </a:p>
        </p:txBody>
      </p:sp>
      <p:sp>
        <p:nvSpPr>
          <p:cNvPr id="679939" name="Rectangle 3"/>
          <p:cNvSpPr>
            <a:spLocks noGrp="1" noChangeArrowheads="1"/>
          </p:cNvSpPr>
          <p:nvPr>
            <p:ph type="body" idx="1"/>
          </p:nvPr>
        </p:nvSpPr>
        <p:spPr>
          <a:xfrm>
            <a:off x="609600" y="1828800"/>
            <a:ext cx="8077200" cy="4114800"/>
          </a:xfrm>
        </p:spPr>
        <p:txBody>
          <a:bodyPr/>
          <a:lstStyle/>
          <a:p>
            <a:pPr marL="0" indent="0" eaLnBrk="1" hangingPunct="1">
              <a:spcAft>
                <a:spcPct val="20000"/>
              </a:spcAft>
              <a:buNone/>
            </a:pPr>
            <a:endParaRPr lang="es-ES_tradnl"/>
          </a:p>
          <a:p>
            <a:pPr eaLnBrk="1" hangingPunct="1">
              <a:buFontTx/>
              <a:buNone/>
            </a:pPr>
            <a:endParaRPr lang="es-ES_tradnl"/>
          </a:p>
          <a:p>
            <a:pPr eaLnBrk="1" hangingPunct="1"/>
            <a:endParaRPr lang="es-ES_tradnl"/>
          </a:p>
        </p:txBody>
      </p:sp>
      <p:graphicFrame>
        <p:nvGraphicFramePr>
          <p:cNvPr id="3" name="Table 2">
            <a:extLst>
              <a:ext uri="{FF2B5EF4-FFF2-40B4-BE49-F238E27FC236}">
                <a16:creationId xmlns:a16="http://schemas.microsoft.com/office/drawing/2014/main" id="{81B6F557-D7E8-60F3-3B94-2D247E9595FF}"/>
              </a:ext>
            </a:extLst>
          </p:cNvPr>
          <p:cNvGraphicFramePr>
            <a:graphicFrameLocks noGrp="1"/>
          </p:cNvGraphicFramePr>
          <p:nvPr>
            <p:extLst>
              <p:ext uri="{D42A27DB-BD31-4B8C-83A1-F6EECF244321}">
                <p14:modId xmlns:p14="http://schemas.microsoft.com/office/powerpoint/2010/main" val="1510035782"/>
              </p:ext>
            </p:extLst>
          </p:nvPr>
        </p:nvGraphicFramePr>
        <p:xfrm>
          <a:off x="1609301" y="1447800"/>
          <a:ext cx="5934499" cy="5410198"/>
        </p:xfrm>
        <a:graphic>
          <a:graphicData uri="http://schemas.openxmlformats.org/drawingml/2006/table">
            <a:tbl>
              <a:tblPr firstRow="1" firstCol="1" bandRow="1">
                <a:tableStyleId>{5C22544A-7EE6-4342-B048-85BDC9FD1C3A}</a:tableStyleId>
              </a:tblPr>
              <a:tblGrid>
                <a:gridCol w="3530478">
                  <a:extLst>
                    <a:ext uri="{9D8B030D-6E8A-4147-A177-3AD203B41FA5}">
                      <a16:colId xmlns:a16="http://schemas.microsoft.com/office/drawing/2014/main" val="2730838754"/>
                    </a:ext>
                  </a:extLst>
                </a:gridCol>
                <a:gridCol w="2404021">
                  <a:extLst>
                    <a:ext uri="{9D8B030D-6E8A-4147-A177-3AD203B41FA5}">
                      <a16:colId xmlns:a16="http://schemas.microsoft.com/office/drawing/2014/main" val="4205879859"/>
                    </a:ext>
                  </a:extLst>
                </a:gridCol>
              </a:tblGrid>
              <a:tr h="855344">
                <a:tc>
                  <a:txBody>
                    <a:bodyPr/>
                    <a:lstStyle/>
                    <a:p>
                      <a:pPr algn="ctr"/>
                      <a:r>
                        <a:rPr lang="es-ES_tradnl" sz="1400" noProof="0" dirty="0">
                          <a:effectLst/>
                        </a:rPr>
                        <a:t>Grupos de Equidad</a:t>
                      </a:r>
                      <a:endParaRPr lang="es-ES_tradnl" sz="1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s-ES_tradnl" sz="1400" noProof="0" dirty="0">
                          <a:effectLst/>
                        </a:rPr>
                        <a:t>Número </a:t>
                      </a:r>
                      <a:r>
                        <a:rPr lang="es-ES_tradnl" sz="1400" noProof="0">
                          <a:effectLst/>
                        </a:rPr>
                        <a:t>de Países</a:t>
                      </a:r>
                      <a:endParaRPr lang="es-ES_tradnl" sz="1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2580430956"/>
                  </a:ext>
                </a:extLst>
              </a:tr>
              <a:tr h="409575">
                <a:tc>
                  <a:txBody>
                    <a:bodyPr/>
                    <a:lstStyle/>
                    <a:p>
                      <a:pPr algn="ctr"/>
                      <a:r>
                        <a:rPr lang="es-ES_tradnl" sz="1400" noProof="0">
                          <a:effectLst/>
                        </a:rPr>
                        <a:t>Genero</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a:effectLst/>
                        </a:rPr>
                        <a:t>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665086806"/>
                  </a:ext>
                </a:extLst>
              </a:tr>
              <a:tr h="409575">
                <a:tc>
                  <a:txBody>
                    <a:bodyPr/>
                    <a:lstStyle/>
                    <a:p>
                      <a:pPr algn="ctr"/>
                      <a:r>
                        <a:rPr lang="es-ES_tradnl" sz="1400" noProof="0">
                          <a:effectLst/>
                        </a:rPr>
                        <a:t>Nivel Socio-Económico</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2290419637"/>
                  </a:ext>
                </a:extLst>
              </a:tr>
              <a:tr h="409575">
                <a:tc>
                  <a:txBody>
                    <a:bodyPr/>
                    <a:lstStyle/>
                    <a:p>
                      <a:pPr algn="ctr"/>
                      <a:r>
                        <a:rPr lang="es-ES_tradnl" sz="1400" noProof="0">
                          <a:effectLst/>
                        </a:rPr>
                        <a:t>Origen Geográfico (Rural)</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33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194161968"/>
                  </a:ext>
                </a:extLst>
              </a:tr>
              <a:tr h="409575">
                <a:tc>
                  <a:txBody>
                    <a:bodyPr/>
                    <a:lstStyle/>
                    <a:p>
                      <a:pPr algn="ctr"/>
                      <a:r>
                        <a:rPr lang="es-ES_tradnl" sz="1400" noProof="0">
                          <a:effectLst/>
                        </a:rPr>
                        <a:t>Adultos/ Estudiantes Mayores </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33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2156664259"/>
                  </a:ext>
                </a:extLst>
              </a:tr>
              <a:tr h="459104">
                <a:tc>
                  <a:txBody>
                    <a:bodyPr/>
                    <a:lstStyle/>
                    <a:p>
                      <a:pPr algn="ctr"/>
                      <a:r>
                        <a:rPr lang="es-ES_tradnl" sz="1400" noProof="0">
                          <a:effectLst/>
                        </a:rPr>
                        <a:t>Población con estatus de Refugiados</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3361938336"/>
                  </a:ext>
                </a:extLst>
              </a:tr>
              <a:tr h="409575">
                <a:tc>
                  <a:txBody>
                    <a:bodyPr/>
                    <a:lstStyle/>
                    <a:p>
                      <a:pPr algn="ctr"/>
                      <a:r>
                        <a:rPr lang="es-ES_tradnl" sz="1400" noProof="0">
                          <a:effectLst/>
                        </a:rPr>
                        <a:t>Descapacitados</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436460966"/>
                  </a:ext>
                </a:extLst>
              </a:tr>
              <a:tr h="409575">
                <a:tc>
                  <a:txBody>
                    <a:bodyPr/>
                    <a:lstStyle/>
                    <a:p>
                      <a:pPr algn="ctr"/>
                      <a:r>
                        <a:rPr lang="es-ES_tradnl" sz="1400" noProof="0">
                          <a:effectLst/>
                        </a:rPr>
                        <a:t>Grupos Etnicos</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2026224214"/>
                  </a:ext>
                </a:extLst>
              </a:tr>
              <a:tr h="409575">
                <a:tc>
                  <a:txBody>
                    <a:bodyPr/>
                    <a:lstStyle/>
                    <a:p>
                      <a:pPr algn="ctr"/>
                      <a:r>
                        <a:rPr lang="es-ES_tradnl" sz="1400" noProof="0">
                          <a:effectLst/>
                        </a:rPr>
                        <a:t>Idioma</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1873820152"/>
                  </a:ext>
                </a:extLst>
              </a:tr>
              <a:tr h="409575">
                <a:tc>
                  <a:txBody>
                    <a:bodyPr/>
                    <a:lstStyle/>
                    <a:p>
                      <a:pPr algn="ctr"/>
                      <a:r>
                        <a:rPr lang="es-ES_tradnl" sz="1400" noProof="0">
                          <a:effectLst/>
                        </a:rPr>
                        <a:t>Grupos Indígenas</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4288716009"/>
                  </a:ext>
                </a:extLst>
              </a:tr>
              <a:tr h="409575">
                <a:tc>
                  <a:txBody>
                    <a:bodyPr/>
                    <a:lstStyle/>
                    <a:p>
                      <a:pPr algn="ctr"/>
                      <a:r>
                        <a:rPr lang="es-ES_tradnl" sz="1400" noProof="0">
                          <a:effectLst/>
                        </a:rPr>
                        <a:t>Religión</a:t>
                      </a:r>
                      <a:endParaRPr lang="es-ES_tradnl" sz="1400" noProof="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1193991136"/>
                  </a:ext>
                </a:extLst>
              </a:tr>
              <a:tr h="409575">
                <a:tc>
                  <a:txBody>
                    <a:bodyPr/>
                    <a:lstStyle/>
                    <a:p>
                      <a:pPr algn="ctr"/>
                      <a:r>
                        <a:rPr lang="es-ES_tradnl" sz="1400" noProof="0" dirty="0">
                          <a:effectLst/>
                        </a:rPr>
                        <a:t>Otros</a:t>
                      </a:r>
                      <a:endParaRPr lang="es-ES_tradnl" sz="1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tc>
                  <a:txBody>
                    <a:bodyPr/>
                    <a:lstStyle/>
                    <a:p>
                      <a:pPr algn="ctr"/>
                      <a:r>
                        <a:rPr lang="en-US" sz="1400" dirty="0">
                          <a:effectLst/>
                        </a:rPr>
                        <a:t>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057" marR="55057" marT="7647" marB="0" anchor="ctr"/>
                </a:tc>
                <a:extLst>
                  <a:ext uri="{0D108BD9-81ED-4DB2-BD59-A6C34878D82A}">
                    <a16:rowId xmlns:a16="http://schemas.microsoft.com/office/drawing/2014/main" val="2526247636"/>
                  </a:ext>
                </a:extLst>
              </a:tr>
            </a:tbl>
          </a:graphicData>
        </a:graphic>
      </p:graphicFrame>
    </p:spTree>
    <p:extLst>
      <p:ext uri="{BB962C8B-B14F-4D97-AF65-F5344CB8AC3E}">
        <p14:creationId xmlns:p14="http://schemas.microsoft.com/office/powerpoint/2010/main" val="2661025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p:txBody>
          <a:bodyPr/>
          <a:lstStyle/>
          <a:p>
            <a:pPr eaLnBrk="1" hangingPunct="1">
              <a:lnSpc>
                <a:spcPct val="75000"/>
              </a:lnSpc>
            </a:pPr>
            <a:br>
              <a:rPr lang="en-US"/>
            </a:br>
            <a:r>
              <a:rPr lang="en-US"/>
              <a:t>  </a:t>
            </a:r>
            <a:br>
              <a:rPr lang="en-US"/>
            </a:br>
            <a:br>
              <a:rPr lang="en-US"/>
            </a:br>
            <a:br>
              <a:rPr lang="en-US"/>
            </a:br>
            <a:br>
              <a:rPr lang="en-US" b="0">
                <a:solidFill>
                  <a:schemeClr val="tx1"/>
                </a:solidFill>
              </a:rPr>
            </a:br>
            <a:br>
              <a:rPr lang="en-US">
                <a:solidFill>
                  <a:schemeClr val="tx1"/>
                </a:solidFill>
              </a:rPr>
            </a:br>
            <a:endParaRPr lang="en-US">
              <a:solidFill>
                <a:schemeClr val="tx1"/>
              </a:solidFill>
            </a:endParaRPr>
          </a:p>
        </p:txBody>
      </p:sp>
      <p:sp>
        <p:nvSpPr>
          <p:cNvPr id="105476"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sp>
        <p:nvSpPr>
          <p:cNvPr id="105477" name="WordArt 4"/>
          <p:cNvSpPr>
            <a:spLocks noChangeArrowheads="1" noChangeShapeType="1" noTextEdit="1"/>
          </p:cNvSpPr>
          <p:nvPr/>
        </p:nvSpPr>
        <p:spPr bwMode="auto">
          <a:xfrm>
            <a:off x="1828800" y="3321844"/>
            <a:ext cx="5486400" cy="1478756"/>
          </a:xfrm>
          <a:prstGeom prst="rect">
            <a:avLst/>
          </a:prstGeom>
        </p:spPr>
        <p:txBody>
          <a:bodyPr wrap="none" fromWordArt="1">
            <a:prstTxWarp prst="textSlantUp">
              <a:avLst>
                <a:gd name="adj" fmla="val 32056"/>
              </a:avLst>
            </a:prstTxWarp>
          </a:bodyPr>
          <a:lstStyle/>
          <a:p>
            <a:r>
              <a:rPr lang="en-US" sz="3600"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Conclusión</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endParaRPr>
          </a:p>
        </p:txBody>
      </p:sp>
    </p:spTree>
    <p:extLst>
      <p:ext uri="{BB962C8B-B14F-4D97-AF65-F5344CB8AC3E}">
        <p14:creationId xmlns:p14="http://schemas.microsoft.com/office/powerpoint/2010/main" val="18050916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8F71-2809-CA4C-8FCF-F4AB2F9577B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35D0C1-3125-C24B-BBB7-88A11B54AA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0825" cy="6934200"/>
          </a:xfrm>
        </p:spPr>
      </p:pic>
    </p:spTree>
    <p:extLst>
      <p:ext uri="{BB962C8B-B14F-4D97-AF65-F5344CB8AC3E}">
        <p14:creationId xmlns:p14="http://schemas.microsoft.com/office/powerpoint/2010/main" val="4181272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81000" y="-304800"/>
            <a:ext cx="8042276" cy="1336956"/>
          </a:xfrm>
        </p:spPr>
        <p:txBody>
          <a:bodyPr/>
          <a:lstStyle/>
          <a:p>
            <a:pPr eaLnBrk="1" hangingPunct="1"/>
            <a:r>
              <a:rPr lang="en-US" sz="3600" dirty="0" err="1">
                <a:solidFill>
                  <a:srgbClr val="FFFFFF"/>
                </a:solidFill>
              </a:rPr>
              <a:t>Igualdad</a:t>
            </a:r>
            <a:r>
              <a:rPr lang="en-US" sz="3600" dirty="0">
                <a:solidFill>
                  <a:srgbClr val="FFFFFF"/>
                </a:solidFill>
              </a:rPr>
              <a:t> de </a:t>
            </a:r>
            <a:r>
              <a:rPr lang="en-US" sz="3600" dirty="0" err="1">
                <a:solidFill>
                  <a:srgbClr val="FFFFFF"/>
                </a:solidFill>
              </a:rPr>
              <a:t>Oportunidades</a:t>
            </a:r>
            <a:endParaRPr lang="en-US" sz="3600" b="0" dirty="0">
              <a:solidFill>
                <a:srgbClr val="FFFFFF"/>
              </a:solidFill>
            </a:endParaRPr>
          </a:p>
        </p:txBody>
      </p:sp>
      <p:sp>
        <p:nvSpPr>
          <p:cNvPr id="9220" name="Rectangle 3"/>
          <p:cNvSpPr>
            <a:spLocks noGrp="1" noChangeArrowheads="1"/>
          </p:cNvSpPr>
          <p:nvPr>
            <p:ph type="body" idx="1"/>
          </p:nvPr>
        </p:nvSpPr>
        <p:spPr>
          <a:xfrm>
            <a:off x="914400" y="2209800"/>
            <a:ext cx="8229600" cy="4114800"/>
          </a:xfrm>
        </p:spPr>
        <p:txBody>
          <a:bodyPr/>
          <a:lstStyle/>
          <a:p>
            <a:pPr eaLnBrk="1" hangingPunct="1">
              <a:spcAft>
                <a:spcPct val="20000"/>
              </a:spcAft>
              <a:buFontTx/>
              <a:buNone/>
            </a:pPr>
            <a:endParaRPr lang="en-US"/>
          </a:p>
          <a:p>
            <a:pPr eaLnBrk="1" hangingPunct="1">
              <a:spcAft>
                <a:spcPct val="20000"/>
              </a:spcAft>
              <a:buFontTx/>
              <a:buNone/>
            </a:pPr>
            <a:endParaRPr lang="en-US"/>
          </a:p>
          <a:p>
            <a:pPr eaLnBrk="1" hangingPunct="1">
              <a:spcAft>
                <a:spcPct val="20000"/>
              </a:spcAft>
            </a:pPr>
            <a:endParaRPr lang="en-US"/>
          </a:p>
          <a:p>
            <a:pPr eaLnBrk="1" hangingPunct="1">
              <a:buFontTx/>
              <a:buNone/>
            </a:pPr>
            <a:endParaRPr lang="en-US"/>
          </a:p>
          <a:p>
            <a:pPr eaLnBrk="1" hangingPunct="1"/>
            <a:endParaRPr lang="en-US"/>
          </a:p>
        </p:txBody>
      </p:sp>
      <p:sp>
        <p:nvSpPr>
          <p:cNvPr id="660484" name="Rectangle 4"/>
          <p:cNvSpPr>
            <a:spLocks noChangeArrowheads="1"/>
          </p:cNvSpPr>
          <p:nvPr/>
        </p:nvSpPr>
        <p:spPr bwMode="auto">
          <a:xfrm>
            <a:off x="1250950" y="2273250"/>
            <a:ext cx="6064250" cy="2308324"/>
          </a:xfrm>
          <a:prstGeom prst="rect">
            <a:avLst/>
          </a:prstGeom>
          <a:noFill/>
          <a:ln w="9525" algn="ctr">
            <a:noFill/>
            <a:miter lim="800000"/>
            <a:headEnd/>
            <a:tailEnd/>
          </a:ln>
          <a:effectLst/>
        </p:spPr>
        <p:txBody>
          <a:bodyPr anchor="ctr">
            <a:spAutoFit/>
          </a:bodyPr>
          <a:lstStyle/>
          <a:p>
            <a:pPr>
              <a:lnSpc>
                <a:spcPct val="100000"/>
              </a:lnSpc>
              <a:spcBef>
                <a:spcPct val="0"/>
              </a:spcBef>
              <a:buClrTx/>
              <a:defRPr/>
            </a:pPr>
            <a:r>
              <a:rPr lang="en-US" dirty="0">
                <a:effectLst/>
              </a:rPr>
              <a:t>La </a:t>
            </a:r>
            <a:r>
              <a:rPr lang="en-US" dirty="0" err="1">
                <a:effectLst/>
              </a:rPr>
              <a:t>impertinente</a:t>
            </a:r>
            <a:r>
              <a:rPr lang="en-US" dirty="0">
                <a:effectLst/>
              </a:rPr>
              <a:t> </a:t>
            </a:r>
            <a:r>
              <a:rPr lang="en-US" dirty="0" err="1">
                <a:effectLst/>
              </a:rPr>
              <a:t>cortesía</a:t>
            </a:r>
            <a:r>
              <a:rPr lang="en-US" dirty="0">
                <a:effectLst/>
              </a:rPr>
              <a:t> de una </a:t>
            </a:r>
            <a:r>
              <a:rPr lang="en-US" dirty="0" err="1">
                <a:effectLst/>
              </a:rPr>
              <a:t>invitación</a:t>
            </a:r>
            <a:r>
              <a:rPr lang="en-US" dirty="0">
                <a:effectLst/>
              </a:rPr>
              <a:t> </a:t>
            </a:r>
            <a:r>
              <a:rPr lang="en-US" dirty="0" err="1">
                <a:effectLst/>
              </a:rPr>
              <a:t>ofrecida</a:t>
            </a:r>
            <a:r>
              <a:rPr lang="en-US" dirty="0">
                <a:effectLst/>
              </a:rPr>
              <a:t> a </a:t>
            </a:r>
            <a:r>
              <a:rPr lang="en-US" dirty="0" err="1">
                <a:effectLst/>
              </a:rPr>
              <a:t>huéspedes</a:t>
            </a:r>
            <a:r>
              <a:rPr lang="en-US" dirty="0">
                <a:effectLst/>
              </a:rPr>
              <a:t> </a:t>
            </a:r>
            <a:r>
              <a:rPr lang="en-US" dirty="0" err="1">
                <a:effectLst/>
              </a:rPr>
              <a:t>indeseables</a:t>
            </a:r>
            <a:r>
              <a:rPr lang="en-US" dirty="0">
                <a:effectLst/>
              </a:rPr>
              <a:t>,</a:t>
            </a:r>
          </a:p>
          <a:p>
            <a:pPr>
              <a:lnSpc>
                <a:spcPct val="100000"/>
              </a:lnSpc>
              <a:spcBef>
                <a:spcPct val="0"/>
              </a:spcBef>
              <a:buClrTx/>
              <a:defRPr/>
            </a:pPr>
            <a:r>
              <a:rPr lang="en-US" dirty="0">
                <a:effectLst/>
              </a:rPr>
              <a:t>  </a:t>
            </a:r>
            <a:r>
              <a:rPr lang="en-US" dirty="0" err="1">
                <a:effectLst/>
              </a:rPr>
              <a:t>en</a:t>
            </a:r>
            <a:r>
              <a:rPr lang="en-US" dirty="0">
                <a:effectLst/>
              </a:rPr>
              <a:t> la </a:t>
            </a:r>
            <a:r>
              <a:rPr lang="en-US" dirty="0" err="1">
                <a:effectLst/>
              </a:rPr>
              <a:t>certeza</a:t>
            </a:r>
            <a:r>
              <a:rPr lang="en-US" dirty="0">
                <a:effectLst/>
              </a:rPr>
              <a:t> de que las </a:t>
            </a:r>
            <a:r>
              <a:rPr lang="en-US" dirty="0" err="1">
                <a:effectLst/>
              </a:rPr>
              <a:t>circunstancias</a:t>
            </a:r>
            <a:r>
              <a:rPr lang="en-US" dirty="0">
                <a:effectLst/>
              </a:rPr>
              <a:t> les </a:t>
            </a:r>
            <a:r>
              <a:rPr lang="en-US" dirty="0" err="1">
                <a:effectLst/>
              </a:rPr>
              <a:t>impedirán</a:t>
            </a:r>
            <a:r>
              <a:rPr lang="en-US" dirty="0">
                <a:effectLst/>
              </a:rPr>
              <a:t> </a:t>
            </a:r>
            <a:r>
              <a:rPr lang="en-US" dirty="0" err="1">
                <a:effectLst/>
              </a:rPr>
              <a:t>aceptar</a:t>
            </a:r>
            <a:r>
              <a:rPr lang="en-US" dirty="0">
                <a:effectLst/>
              </a:rPr>
              <a:t>.</a:t>
            </a:r>
          </a:p>
          <a:p>
            <a:pPr>
              <a:lnSpc>
                <a:spcPct val="100000"/>
              </a:lnSpc>
              <a:spcBef>
                <a:spcPct val="0"/>
              </a:spcBef>
              <a:buClrTx/>
              <a:defRPr/>
            </a:pPr>
            <a:r>
              <a:rPr lang="en-US" dirty="0">
                <a:effectLst/>
              </a:rPr>
              <a:t>			</a:t>
            </a:r>
          </a:p>
          <a:p>
            <a:pPr>
              <a:lnSpc>
                <a:spcPct val="100000"/>
              </a:lnSpc>
              <a:spcBef>
                <a:spcPct val="0"/>
              </a:spcBef>
              <a:buClrTx/>
              <a:defRPr/>
            </a:pPr>
            <a:r>
              <a:rPr lang="en-US" dirty="0">
                <a:effectLst/>
              </a:rPr>
              <a:t>Richard Tawney</a:t>
            </a:r>
            <a:r>
              <a:rPr lang="en-US" dirty="0">
                <a:effectLst>
                  <a:outerShdw blurRad="38100" dist="38100" dir="2700000" algn="tl">
                    <a:srgbClr val="C0C0C0"/>
                  </a:outerShdw>
                </a:effectLst>
              </a:rPr>
              <a:t> </a:t>
            </a:r>
          </a:p>
        </p:txBody>
      </p:sp>
    </p:spTree>
    <p:extLst>
      <p:ext uri="{BB962C8B-B14F-4D97-AF65-F5344CB8AC3E}">
        <p14:creationId xmlns:p14="http://schemas.microsoft.com/office/powerpoint/2010/main" val="3695592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3124" y="-270156"/>
            <a:ext cx="8042276" cy="1336956"/>
          </a:xfrm>
        </p:spPr>
        <p:txBody>
          <a:bodyPr/>
          <a:lstStyle/>
          <a:p>
            <a:pPr algn="l"/>
            <a:r>
              <a:rPr lang="en-US" sz="3600" dirty="0" err="1">
                <a:solidFill>
                  <a:srgbClr val="FFFFFF"/>
                </a:solidFill>
              </a:rPr>
              <a:t>Lecciones</a:t>
            </a:r>
            <a:r>
              <a:rPr lang="en-US" sz="3600" dirty="0">
                <a:solidFill>
                  <a:srgbClr val="FFFFFF"/>
                </a:solidFill>
              </a:rPr>
              <a:t> </a:t>
            </a:r>
            <a:r>
              <a:rPr lang="en-US" sz="3600" dirty="0" err="1">
                <a:solidFill>
                  <a:srgbClr val="FFFFFF"/>
                </a:solidFill>
              </a:rPr>
              <a:t>Aprendidas</a:t>
            </a:r>
            <a:endParaRPr lang="en-US" sz="3600" dirty="0">
              <a:solidFill>
                <a:srgbClr val="FFFFFF"/>
              </a:solidFill>
            </a:endParaRPr>
          </a:p>
        </p:txBody>
      </p:sp>
      <p:sp>
        <p:nvSpPr>
          <p:cNvPr id="3" name="Content Placeholder 2"/>
          <p:cNvSpPr>
            <a:spLocks noGrp="1"/>
          </p:cNvSpPr>
          <p:nvPr>
            <p:ph idx="1"/>
          </p:nvPr>
        </p:nvSpPr>
        <p:spPr>
          <a:xfrm>
            <a:off x="720724" y="1981200"/>
            <a:ext cx="8042276" cy="4343400"/>
          </a:xfrm>
        </p:spPr>
        <p:txBody>
          <a:bodyPr>
            <a:normAutofit fontScale="92500" lnSpcReduction="20000"/>
          </a:bodyPr>
          <a:lstStyle/>
          <a:p>
            <a:pPr>
              <a:lnSpc>
                <a:spcPct val="150000"/>
              </a:lnSpc>
              <a:buClr>
                <a:srgbClr val="000090"/>
              </a:buClr>
            </a:pPr>
            <a:r>
              <a:rPr lang="es-ES_tradnl" dirty="0"/>
              <a:t>Liderazgo nacional / visión / objetivos / instrumentos de política / gobernanza / recursos (alineados) </a:t>
            </a:r>
          </a:p>
          <a:p>
            <a:pPr>
              <a:lnSpc>
                <a:spcPct val="150000"/>
              </a:lnSpc>
              <a:buClr>
                <a:srgbClr val="000090"/>
              </a:buClr>
            </a:pPr>
            <a:r>
              <a:rPr lang="es-ES_tradnl" dirty="0"/>
              <a:t>Continuidad de las políticas</a:t>
            </a:r>
          </a:p>
          <a:p>
            <a:pPr>
              <a:lnSpc>
                <a:spcPct val="130000"/>
              </a:lnSpc>
              <a:buClr>
                <a:srgbClr val="000090"/>
              </a:buClr>
            </a:pPr>
            <a:r>
              <a:rPr lang="es-ES_tradnl" dirty="0"/>
              <a:t>Combinación de medidas financieras y no-monetarias</a:t>
            </a:r>
          </a:p>
          <a:p>
            <a:pPr>
              <a:lnSpc>
                <a:spcPct val="130000"/>
              </a:lnSpc>
              <a:buClr>
                <a:srgbClr val="000090"/>
              </a:buClr>
            </a:pPr>
            <a:r>
              <a:rPr lang="es-ES_tradnl" dirty="0"/>
              <a:t>Combinación de medidas a nivel nacional e institucional</a:t>
            </a:r>
          </a:p>
          <a:p>
            <a:pPr>
              <a:lnSpc>
                <a:spcPct val="130000"/>
              </a:lnSpc>
              <a:buClr>
                <a:srgbClr val="000090"/>
              </a:buClr>
            </a:pPr>
            <a:r>
              <a:rPr lang="es-ES_tradnl" dirty="0"/>
              <a:t>Importancia del monitoreo y de la evaluación</a:t>
            </a:r>
          </a:p>
          <a:p>
            <a:pPr>
              <a:lnSpc>
                <a:spcPct val="130000"/>
              </a:lnSpc>
              <a:buClr>
                <a:srgbClr val="000090"/>
              </a:buClr>
            </a:pPr>
            <a:r>
              <a:rPr lang="es-ES_tradnl" dirty="0"/>
              <a:t>Necesidad de datos adecuados</a:t>
            </a:r>
          </a:p>
          <a:p>
            <a:pPr>
              <a:lnSpc>
                <a:spcPct val="130000"/>
              </a:lnSpc>
              <a:buClr>
                <a:srgbClr val="000090"/>
              </a:buClr>
            </a:pPr>
            <a:endParaRPr lang="es-ES_tradnl" dirty="0"/>
          </a:p>
          <a:p>
            <a:pPr marL="349250" lvl="1" indent="0">
              <a:lnSpc>
                <a:spcPct val="130000"/>
              </a:lnSpc>
              <a:buClr>
                <a:srgbClr val="000090"/>
              </a:buClr>
              <a:buNone/>
            </a:pPr>
            <a:endParaRPr lang="es-ES_tradnl" dirty="0"/>
          </a:p>
          <a:p>
            <a:pPr>
              <a:lnSpc>
                <a:spcPct val="130000"/>
              </a:lnSpc>
            </a:pPr>
            <a:endParaRPr lang="es-ES_tradnl" dirty="0"/>
          </a:p>
          <a:p>
            <a:endParaRPr lang="es-ES_tradnl" dirty="0"/>
          </a:p>
        </p:txBody>
      </p:sp>
    </p:spTree>
    <p:extLst>
      <p:ext uri="{BB962C8B-B14F-4D97-AF65-F5344CB8AC3E}">
        <p14:creationId xmlns:p14="http://schemas.microsoft.com/office/powerpoint/2010/main" val="103443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19050" ty="0" sx="100000" sy="100000" flip="none" algn="ctr"/>
        </a:blip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89A2E8F-5AD0-9447-93BE-0FB04313F756}"/>
              </a:ext>
            </a:extLst>
          </p:cNvPr>
          <p:cNvPicPr>
            <a:picLocks noChangeAspect="1"/>
          </p:cNvPicPr>
          <p:nvPr/>
        </p:nvPicPr>
        <p:blipFill>
          <a:blip r:embed="rId3"/>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6D5E8207-8F67-5444-B289-89FA014B0DF1}"/>
              </a:ext>
            </a:extLst>
          </p:cNvPr>
          <p:cNvSpPr txBox="1"/>
          <p:nvPr/>
        </p:nvSpPr>
        <p:spPr>
          <a:xfrm>
            <a:off x="851769" y="2590800"/>
            <a:ext cx="7440462" cy="2365006"/>
          </a:xfrm>
          <a:prstGeom prst="rect">
            <a:avLst/>
          </a:prstGeom>
          <a:noFill/>
        </p:spPr>
        <p:txBody>
          <a:bodyPr wrap="square" rtlCol="0">
            <a:spAutoFit/>
          </a:bodyPr>
          <a:lstStyle/>
          <a:p>
            <a:pPr algn="ctr"/>
            <a:r>
              <a:rPr lang="es-ES_tradnl" sz="3200" dirty="0">
                <a:solidFill>
                  <a:srgbClr val="222222"/>
                </a:solidFill>
                <a:effectLst/>
                <a:latin typeface="Baskerville" panose="02020502070401020303" pitchFamily="18" charset="0"/>
                <a:ea typeface="Baskerville" panose="02020502070401020303" pitchFamily="18" charset="0"/>
              </a:rPr>
              <a:t>La </a:t>
            </a:r>
            <a:r>
              <a:rPr lang="es-ES_tradnl" sz="3200" b="1" dirty="0">
                <a:solidFill>
                  <a:srgbClr val="222222"/>
                </a:solidFill>
                <a:effectLst/>
                <a:latin typeface="Baskerville" panose="02020502070401020303" pitchFamily="18" charset="0"/>
                <a:ea typeface="Baskerville" panose="02020502070401020303" pitchFamily="18" charset="0"/>
              </a:rPr>
              <a:t>diversidad</a:t>
            </a:r>
            <a:r>
              <a:rPr lang="es-ES_tradnl" sz="3200" dirty="0">
                <a:solidFill>
                  <a:srgbClr val="222222"/>
                </a:solidFill>
                <a:effectLst/>
                <a:latin typeface="Baskerville" panose="02020502070401020303" pitchFamily="18" charset="0"/>
                <a:ea typeface="Baskerville" panose="02020502070401020303" pitchFamily="18" charset="0"/>
              </a:rPr>
              <a:t> es una realidad. </a:t>
            </a:r>
          </a:p>
          <a:p>
            <a:pPr algn="ctr"/>
            <a:r>
              <a:rPr lang="es-ES_tradnl" sz="3200" dirty="0">
                <a:solidFill>
                  <a:srgbClr val="222222"/>
                </a:solidFill>
                <a:effectLst/>
                <a:latin typeface="Baskerville" panose="02020502070401020303" pitchFamily="18" charset="0"/>
                <a:ea typeface="Baskerville" panose="02020502070401020303" pitchFamily="18" charset="0"/>
              </a:rPr>
              <a:t>La </a:t>
            </a:r>
            <a:r>
              <a:rPr lang="es-ES_tradnl" sz="3200" b="1" dirty="0">
                <a:solidFill>
                  <a:srgbClr val="222222"/>
                </a:solidFill>
                <a:effectLst/>
                <a:latin typeface="Baskerville" panose="02020502070401020303" pitchFamily="18" charset="0"/>
                <a:ea typeface="Baskerville" panose="02020502070401020303" pitchFamily="18" charset="0"/>
              </a:rPr>
              <a:t>equidad</a:t>
            </a:r>
            <a:r>
              <a:rPr lang="es-ES_tradnl" sz="3200" dirty="0">
                <a:solidFill>
                  <a:srgbClr val="222222"/>
                </a:solidFill>
                <a:effectLst/>
                <a:latin typeface="Baskerville" panose="02020502070401020303" pitchFamily="18" charset="0"/>
                <a:ea typeface="Baskerville" panose="02020502070401020303" pitchFamily="18" charset="0"/>
              </a:rPr>
              <a:t> es una elección.</a:t>
            </a:r>
          </a:p>
          <a:p>
            <a:pPr algn="ctr"/>
            <a:r>
              <a:rPr lang="es-ES_tradnl" sz="3200" dirty="0">
                <a:solidFill>
                  <a:srgbClr val="222222"/>
                </a:solidFill>
                <a:effectLst/>
                <a:latin typeface="Baskerville" panose="02020502070401020303" pitchFamily="18" charset="0"/>
                <a:ea typeface="Baskerville" panose="02020502070401020303" pitchFamily="18" charset="0"/>
              </a:rPr>
              <a:t>La </a:t>
            </a:r>
            <a:r>
              <a:rPr lang="es-ES_tradnl" sz="3200" b="1" dirty="0">
                <a:solidFill>
                  <a:srgbClr val="222222"/>
                </a:solidFill>
                <a:effectLst/>
                <a:latin typeface="Baskerville" panose="02020502070401020303" pitchFamily="18" charset="0"/>
                <a:ea typeface="Baskerville" panose="02020502070401020303" pitchFamily="18" charset="0"/>
              </a:rPr>
              <a:t>inclusión</a:t>
            </a:r>
            <a:r>
              <a:rPr lang="es-ES_tradnl" sz="3200" dirty="0">
                <a:solidFill>
                  <a:srgbClr val="222222"/>
                </a:solidFill>
                <a:effectLst/>
                <a:latin typeface="Baskerville" panose="02020502070401020303" pitchFamily="18" charset="0"/>
                <a:ea typeface="Baskerville" panose="02020502070401020303" pitchFamily="18" charset="0"/>
              </a:rPr>
              <a:t> es una acción.</a:t>
            </a:r>
          </a:p>
          <a:p>
            <a:pPr algn="ctr"/>
            <a:r>
              <a:rPr lang="es-ES_tradnl" sz="3200" dirty="0">
                <a:solidFill>
                  <a:srgbClr val="222222"/>
                </a:solidFill>
                <a:effectLst/>
                <a:latin typeface="Baskerville" panose="02020502070401020303" pitchFamily="18" charset="0"/>
                <a:ea typeface="Baskerville" panose="02020502070401020303" pitchFamily="18" charset="0"/>
              </a:rPr>
              <a:t>El </a:t>
            </a:r>
            <a:r>
              <a:rPr lang="es-ES_tradnl" sz="3200" b="1" dirty="0">
                <a:solidFill>
                  <a:srgbClr val="222222"/>
                </a:solidFill>
                <a:effectLst/>
                <a:latin typeface="Baskerville" panose="02020502070401020303" pitchFamily="18" charset="0"/>
                <a:ea typeface="Baskerville" panose="02020502070401020303" pitchFamily="18" charset="0"/>
              </a:rPr>
              <a:t>sentido de pertenencia</a:t>
            </a:r>
            <a:r>
              <a:rPr lang="es-ES_tradnl" sz="3200" dirty="0">
                <a:solidFill>
                  <a:srgbClr val="222222"/>
                </a:solidFill>
                <a:effectLst/>
                <a:latin typeface="Baskerville" panose="02020502070401020303" pitchFamily="18" charset="0"/>
                <a:ea typeface="Baskerville" panose="02020502070401020303" pitchFamily="18" charset="0"/>
              </a:rPr>
              <a:t> es un resultado.</a:t>
            </a:r>
            <a:endParaRPr lang="es-ES_tradnl" sz="32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193527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033E-87C1-7140-B7A8-6C4F7C3E2471}"/>
              </a:ext>
            </a:extLst>
          </p:cNvPr>
          <p:cNvSpPr>
            <a:spLocks noGrp="1"/>
          </p:cNvSpPr>
          <p:nvPr>
            <p:ph type="ctrTitle"/>
          </p:nvPr>
        </p:nvSpPr>
        <p:spPr>
          <a:xfrm>
            <a:off x="1322921" y="1"/>
            <a:ext cx="6498158" cy="3248866"/>
          </a:xfrm>
        </p:spPr>
        <p:txBody>
          <a:bodyPr/>
          <a:lstStyle/>
          <a:p>
            <a:endParaRPr lang="en-US" dirty="0"/>
          </a:p>
        </p:txBody>
      </p:sp>
      <p:sp>
        <p:nvSpPr>
          <p:cNvPr id="3" name="Subtitle 2">
            <a:extLst>
              <a:ext uri="{FF2B5EF4-FFF2-40B4-BE49-F238E27FC236}">
                <a16:creationId xmlns:a16="http://schemas.microsoft.com/office/drawing/2014/main" id="{50423B71-9E48-464D-9B2A-B1031C82004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2D83040D-E4DD-5A42-BC50-02722F255F6E}"/>
              </a:ext>
            </a:extLst>
          </p:cNvPr>
          <p:cNvPicPr>
            <a:picLocks noChangeAspect="1"/>
          </p:cNvPicPr>
          <p:nvPr/>
        </p:nvPicPr>
        <p:blipFill rotWithShape="1">
          <a:blip r:embed="rId3"/>
          <a:srcRect t="9698" b="5157"/>
          <a:stretch/>
        </p:blipFill>
        <p:spPr>
          <a:xfrm>
            <a:off x="0" y="0"/>
            <a:ext cx="9249942" cy="6870700"/>
          </a:xfrm>
          <a:prstGeom prst="rect">
            <a:avLst/>
          </a:prstGeom>
        </p:spPr>
      </p:pic>
    </p:spTree>
    <p:extLst>
      <p:ext uri="{BB962C8B-B14F-4D97-AF65-F5344CB8AC3E}">
        <p14:creationId xmlns:p14="http://schemas.microsoft.com/office/powerpoint/2010/main" val="392616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C83B-3E9C-F547-BBAE-0F68D80D50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3855905-A524-544A-82A5-3C57DAEAD8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82" y="0"/>
            <a:ext cx="9298589" cy="7391400"/>
          </a:xfrm>
        </p:spPr>
      </p:pic>
    </p:spTree>
    <p:extLst>
      <p:ext uri="{BB962C8B-B14F-4D97-AF65-F5344CB8AC3E}">
        <p14:creationId xmlns:p14="http://schemas.microsoft.com/office/powerpoint/2010/main" val="332318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81000" y="568044"/>
            <a:ext cx="8042276" cy="1336956"/>
          </a:xfrm>
        </p:spPr>
        <p:txBody>
          <a:bodyPr/>
          <a:lstStyle/>
          <a:p>
            <a:r>
              <a:rPr lang="en-US" sz="3600" dirty="0">
                <a:solidFill>
                  <a:srgbClr val="FFFFFF"/>
                </a:solidFill>
              </a:rPr>
              <a:t>El </a:t>
            </a:r>
            <a:r>
              <a:rPr lang="en-US" sz="3600" dirty="0" err="1">
                <a:solidFill>
                  <a:srgbClr val="FFFFFF"/>
                </a:solidFill>
              </a:rPr>
              <a:t>Imperativo</a:t>
            </a:r>
            <a:r>
              <a:rPr lang="en-US" sz="3600" dirty="0">
                <a:solidFill>
                  <a:srgbClr val="FFFFFF"/>
                </a:solidFill>
              </a:rPr>
              <a:t> de la </a:t>
            </a:r>
            <a:r>
              <a:rPr lang="en-US" sz="3600" dirty="0" err="1">
                <a:solidFill>
                  <a:srgbClr val="FFFFFF"/>
                </a:solidFill>
              </a:rPr>
              <a:t>Equidad</a:t>
            </a:r>
            <a:br>
              <a:rPr lang="en-US" dirty="0"/>
            </a:br>
            <a:endParaRPr lang="en-US" b="0" dirty="0"/>
          </a:p>
        </p:txBody>
      </p:sp>
      <p:sp>
        <p:nvSpPr>
          <p:cNvPr id="678915" name="Rectangle 3"/>
          <p:cNvSpPr>
            <a:spLocks noGrp="1" noChangeArrowheads="1"/>
          </p:cNvSpPr>
          <p:nvPr>
            <p:ph type="body" idx="1"/>
          </p:nvPr>
        </p:nvSpPr>
        <p:spPr>
          <a:xfrm>
            <a:off x="914400" y="2438400"/>
            <a:ext cx="8229600" cy="4114800"/>
          </a:xfrm>
        </p:spPr>
        <p:txBody>
          <a:bodyPr/>
          <a:lstStyle/>
          <a:p>
            <a:pPr eaLnBrk="1" hangingPunct="1">
              <a:spcAft>
                <a:spcPct val="20000"/>
              </a:spcAft>
              <a:buClr>
                <a:srgbClr val="000090"/>
              </a:buClr>
            </a:pPr>
            <a:r>
              <a:rPr lang="en-US" dirty="0"/>
              <a:t>Justicia Social</a:t>
            </a:r>
          </a:p>
          <a:p>
            <a:pPr eaLnBrk="1" hangingPunct="1">
              <a:spcAft>
                <a:spcPct val="20000"/>
              </a:spcAft>
              <a:buClr>
                <a:srgbClr val="000090"/>
              </a:buClr>
            </a:pPr>
            <a:endParaRPr lang="en-US" dirty="0"/>
          </a:p>
          <a:p>
            <a:pPr eaLnBrk="1" hangingPunct="1">
              <a:spcAft>
                <a:spcPct val="20000"/>
              </a:spcAft>
              <a:buClr>
                <a:srgbClr val="000090"/>
              </a:buClr>
            </a:pPr>
            <a:r>
              <a:rPr lang="en-US" dirty="0" err="1"/>
              <a:t>Desperdicio</a:t>
            </a:r>
            <a:r>
              <a:rPr lang="en-US" dirty="0"/>
              <a:t> de </a:t>
            </a:r>
            <a:r>
              <a:rPr lang="en-US" dirty="0" err="1"/>
              <a:t>Talento</a:t>
            </a:r>
            <a:endParaRPr lang="en-US" dirty="0"/>
          </a:p>
          <a:p>
            <a:pPr eaLnBrk="1" hangingPunct="1">
              <a:spcAft>
                <a:spcPct val="20000"/>
              </a:spcAft>
            </a:pPr>
            <a:endParaRPr lang="en-US" dirty="0"/>
          </a:p>
          <a:p>
            <a:pPr eaLnBrk="1" hangingPunct="1">
              <a:spcAft>
                <a:spcPct val="20000"/>
              </a:spcAft>
            </a:pPr>
            <a:endParaRPr lang="en-US" dirty="0"/>
          </a:p>
          <a:p>
            <a:pPr eaLnBrk="1" hangingPunct="1">
              <a:spcAft>
                <a:spcPct val="20000"/>
              </a:spcAft>
              <a:buFontTx/>
              <a:buNone/>
            </a:pPr>
            <a:endParaRPr lang="en-US" dirty="0"/>
          </a:p>
          <a:p>
            <a:pPr eaLnBrk="1" hangingPunct="1">
              <a:spcAft>
                <a:spcPct val="20000"/>
              </a:spcAft>
              <a:buFontTx/>
              <a:buNone/>
            </a:pPr>
            <a:endParaRPr lang="en-US" dirty="0"/>
          </a:p>
          <a:p>
            <a:pPr eaLnBrk="1" hangingPunct="1">
              <a:spcAft>
                <a:spcPct val="20000"/>
              </a:spcAft>
            </a:pPr>
            <a:endParaRPr lang="en-US" dirty="0"/>
          </a:p>
          <a:p>
            <a:pPr eaLnBrk="1" hangingPunct="1">
              <a:buFontTx/>
              <a:buNone/>
            </a:pPr>
            <a:endParaRPr lang="en-US" dirty="0"/>
          </a:p>
          <a:p>
            <a:pPr eaLnBrk="1" hangingPunct="1"/>
            <a:endParaRPr lang="en-US" dirty="0"/>
          </a:p>
        </p:txBody>
      </p:sp>
    </p:spTree>
    <p:extLst>
      <p:ext uri="{BB962C8B-B14F-4D97-AF65-F5344CB8AC3E}">
        <p14:creationId xmlns:p14="http://schemas.microsoft.com/office/powerpoint/2010/main" val="849272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7848600" cy="1143000"/>
          </a:xfrm>
        </p:spPr>
        <p:txBody>
          <a:bodyPr>
            <a:normAutofit fontScale="90000"/>
          </a:bodyPr>
          <a:lstStyle/>
          <a:p>
            <a:pPr eaLnBrk="0" hangingPunct="0"/>
            <a:r>
              <a:rPr lang="en-US" dirty="0">
                <a:solidFill>
                  <a:srgbClr val="FFFFFF"/>
                </a:solidFill>
                <a:latin typeface="Times New Roman" pitchFamily="18" charset="0"/>
              </a:rPr>
              <a:t>¿</a:t>
            </a:r>
            <a:r>
              <a:rPr lang="en-US" dirty="0" err="1">
                <a:solidFill>
                  <a:srgbClr val="FFFFFF"/>
                </a:solidFill>
                <a:latin typeface="Times New Roman" pitchFamily="18" charset="0"/>
              </a:rPr>
              <a:t>Cuántas</a:t>
            </a:r>
            <a:r>
              <a:rPr lang="en-US" dirty="0">
                <a:solidFill>
                  <a:srgbClr val="FFFFFF"/>
                </a:solidFill>
                <a:latin typeface="Times New Roman" pitchFamily="18" charset="0"/>
              </a:rPr>
              <a:t> </a:t>
            </a:r>
            <a:r>
              <a:rPr lang="en-US" dirty="0" err="1">
                <a:solidFill>
                  <a:srgbClr val="FFFFFF"/>
                </a:solidFill>
                <a:latin typeface="Times New Roman" pitchFamily="18" charset="0"/>
              </a:rPr>
              <a:t>niñas</a:t>
            </a:r>
            <a:r>
              <a:rPr lang="en-US" dirty="0">
                <a:solidFill>
                  <a:srgbClr val="FFFFFF"/>
                </a:solidFill>
                <a:latin typeface="Times New Roman" pitchFamily="18" charset="0"/>
              </a:rPr>
              <a:t> </a:t>
            </a:r>
            <a:r>
              <a:rPr lang="en-US" dirty="0" err="1">
                <a:solidFill>
                  <a:srgbClr val="FFFFFF"/>
                </a:solidFill>
                <a:latin typeface="Times New Roman" pitchFamily="18" charset="0"/>
              </a:rPr>
              <a:t>talentosas</a:t>
            </a:r>
            <a:r>
              <a:rPr lang="en-US" dirty="0">
                <a:solidFill>
                  <a:srgbClr val="FFFFFF"/>
                </a:solidFill>
                <a:latin typeface="Times New Roman" pitchFamily="18" charset="0"/>
              </a:rPr>
              <a:t> se </a:t>
            </a:r>
            <a:r>
              <a:rPr lang="en-US" dirty="0" err="1">
                <a:solidFill>
                  <a:srgbClr val="FFFFFF"/>
                </a:solidFill>
                <a:latin typeface="Times New Roman" pitchFamily="18" charset="0"/>
              </a:rPr>
              <a:t>pierden</a:t>
            </a:r>
            <a:r>
              <a:rPr lang="en-US" dirty="0">
                <a:solidFill>
                  <a:srgbClr val="FFFFFF"/>
                </a:solidFill>
                <a:latin typeface="Times New Roman" pitchFamily="18" charset="0"/>
              </a:rPr>
              <a:t>?</a:t>
            </a:r>
          </a:p>
        </p:txBody>
      </p:sp>
      <p:pic>
        <p:nvPicPr>
          <p:cNvPr id="4" name="Content Placeholder 3" descr="Gfited girl.jpg"/>
          <p:cNvPicPr>
            <a:picLocks noGrp="1" noChangeAspect="1"/>
          </p:cNvPicPr>
          <p:nvPr>
            <p:ph idx="1"/>
          </p:nvPr>
        </p:nvPicPr>
        <p:blipFill>
          <a:blip r:embed="rId2">
            <a:extLst>
              <a:ext uri="{28A0092B-C50C-407E-A947-70E740481C1C}">
                <a14:useLocalDpi xmlns:a14="http://schemas.microsoft.com/office/drawing/2010/main" val="0"/>
              </a:ext>
            </a:extLst>
          </a:blip>
          <a:srcRect l="1623" r="1623"/>
          <a:stretch>
            <a:fillRect/>
          </a:stretch>
        </p:blipFill>
        <p:spPr>
          <a:xfrm>
            <a:off x="0" y="1353231"/>
            <a:ext cx="9144000" cy="4938794"/>
          </a:xfrm>
        </p:spPr>
      </p:pic>
    </p:spTree>
    <p:extLst>
      <p:ext uri="{BB962C8B-B14F-4D97-AF65-F5344CB8AC3E}">
        <p14:creationId xmlns:p14="http://schemas.microsoft.com/office/powerpoint/2010/main" val="118855868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 /></Relationships>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0000"/>
          </a:lnSpc>
          <a:spcBef>
            <a:spcPct val="20000"/>
          </a:spcBef>
          <a:spcAft>
            <a:spcPct val="0"/>
          </a:spcAft>
          <a:buClr>
            <a:schemeClr val="bg1"/>
          </a:buClr>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0000"/>
          </a:lnSpc>
          <a:spcBef>
            <a:spcPct val="20000"/>
          </a:spcBef>
          <a:spcAft>
            <a:spcPct val="0"/>
          </a:spcAft>
          <a:buClr>
            <a:schemeClr val="bg1"/>
          </a:buClr>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179518</TotalTime>
  <Words>3564</Words>
  <Application>Microsoft Office PowerPoint</Application>
  <PresentationFormat>Presentación en pantalla (4:3)</PresentationFormat>
  <Paragraphs>429</Paragraphs>
  <Slides>63</Slides>
  <Notes>35</Notes>
  <HiddenSlides>0</HiddenSlides>
  <MMClips>0</MMClips>
  <ScaleCrop>false</ScaleCrop>
  <HeadingPairs>
    <vt:vector size="4" baseType="variant">
      <vt:variant>
        <vt:lpstr>Tema</vt:lpstr>
      </vt:variant>
      <vt:variant>
        <vt:i4>2</vt:i4>
      </vt:variant>
      <vt:variant>
        <vt:lpstr>Títulos de diapositiva</vt:lpstr>
      </vt:variant>
      <vt:variant>
        <vt:i4>63</vt:i4>
      </vt:variant>
    </vt:vector>
  </HeadingPairs>
  <TitlesOfParts>
    <vt:vector size="65" baseType="lpstr">
      <vt:lpstr>Custom Design</vt:lpstr>
      <vt:lpstr>Breeze</vt:lpstr>
      <vt:lpstr> </vt:lpstr>
      <vt:lpstr>Presentación de PowerPoint</vt:lpstr>
      <vt:lpstr>Presentación de PowerPoint</vt:lpstr>
      <vt:lpstr>El Imperativo de la Equidad</vt:lpstr>
      <vt:lpstr>Presentación de PowerPoint</vt:lpstr>
      <vt:lpstr>Presentación de PowerPoint</vt:lpstr>
      <vt:lpstr>Presentación de PowerPoint</vt:lpstr>
      <vt:lpstr>El Imperativo de la Equidad </vt:lpstr>
      <vt:lpstr>¿Cuántas niñas talentosas se pierden?</vt:lpstr>
      <vt:lpstr>Un genio en cada uno  de nosotros?</vt:lpstr>
      <vt:lpstr>Presentación de PowerPoint</vt:lpstr>
      <vt:lpstr>Lord Rutherford</vt:lpstr>
      <vt:lpstr>Premisas</vt:lpstr>
      <vt:lpstr>Presentación de PowerPoint</vt:lpstr>
      <vt:lpstr>Grupos de atención en materia de equidad</vt:lpstr>
      <vt:lpstr>Presentación de PowerPoint</vt:lpstr>
      <vt:lpstr>Grupos de atención en materia de equidad</vt:lpstr>
      <vt:lpstr>Presentación de PowerPoint</vt:lpstr>
      <vt:lpstr>Presentación de PowerPoint</vt:lpstr>
      <vt:lpstr>Presentación de PowerPoint</vt:lpstr>
      <vt:lpstr>Tasa de matricula por género en la India</vt:lpstr>
      <vt:lpstr>Presentación de PowerPoint</vt:lpstr>
      <vt:lpstr>Tasa de Graduación en Rumania </vt:lpstr>
      <vt:lpstr>Presentación de PowerPoint</vt:lpstr>
      <vt:lpstr>Disparidades en EEUU</vt:lpstr>
      <vt:lpstr>Interseccionalidad &amp; efectos acumulativos</vt:lpstr>
      <vt:lpstr>Impacto en las perspectivas de empleo</vt:lpstr>
      <vt:lpstr>Presentación de PowerPoint</vt:lpstr>
      <vt:lpstr>Presentación de PowerPoint</vt:lpstr>
      <vt:lpstr>Factores Principales </vt:lpstr>
      <vt:lpstr>Efectos de la identidad de casta  en el rendimiento académico</vt:lpstr>
      <vt:lpstr>Presentación de PowerPoint</vt:lpstr>
      <vt:lpstr>U. de São Paulo</vt:lpstr>
      <vt:lpstr>Universidad de Santiago de Chile</vt:lpstr>
      <vt:lpstr>University of Chile</vt:lpstr>
      <vt:lpstr>Catholic University of Chile</vt:lpstr>
      <vt:lpstr>Presentación de PowerPoint</vt:lpstr>
      <vt:lpstr>Elijen a sus papas cuidadosamente</vt:lpstr>
      <vt:lpstr>Impacto del Covid-19</vt:lpstr>
      <vt:lpstr>Presentación de PowerPoint</vt:lpstr>
      <vt:lpstr>Presentación de PowerPoint</vt:lpstr>
      <vt:lpstr>Teoria de Cambio</vt:lpstr>
      <vt:lpstr>Políticas de Equidad a Nivel Nacional</vt:lpstr>
      <vt:lpstr>Presentación de PowerPoint</vt:lpstr>
      <vt:lpstr>Cobro de Matrícula en las IES Públicas</vt:lpstr>
      <vt:lpstr>Gratuidad Con Enfoque a los Más Pobres (Targeted Free Tuition)</vt:lpstr>
      <vt:lpstr>Presentación de PowerPoint</vt:lpstr>
      <vt:lpstr>ICETEX</vt:lpstr>
      <vt:lpstr>Australia</vt:lpstr>
      <vt:lpstr>Presentación de PowerPoint</vt:lpstr>
      <vt:lpstr>Índice de Disparidad</vt:lpstr>
      <vt:lpstr>Políticas de Equidad a Nivel de las Instituciones</vt:lpstr>
      <vt:lpstr>Ernestina Pérez Barahona</vt:lpstr>
      <vt:lpstr>¿Qué funciona bien?</vt:lpstr>
      <vt:lpstr>Benchmarking</vt:lpstr>
      <vt:lpstr>Los Campeones</vt:lpstr>
      <vt:lpstr>Falta de estudios de impacto</vt:lpstr>
      <vt:lpstr>Falta de información estadística</vt:lpstr>
      <vt:lpstr>        </vt:lpstr>
      <vt:lpstr>Igualdad de Oportunidades</vt:lpstr>
      <vt:lpstr>Lecciones Aprendidas</vt:lpstr>
      <vt:lpstr>Presentación de PowerPoint</vt:lpstr>
      <vt:lpstr>Presentación de PowerPoint</vt:lpstr>
    </vt:vector>
  </TitlesOfParts>
  <Company>World Bank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 World Bank</dc:title>
  <dc:creator>Richard Hopper</dc:creator>
  <cp:lastModifiedBy>PAULINA HIDALGO</cp:lastModifiedBy>
  <cp:revision>3158</cp:revision>
  <cp:lastPrinted>2017-02-28T21:47:42Z</cp:lastPrinted>
  <dcterms:created xsi:type="dcterms:W3CDTF">2005-11-20T22:46:04Z</dcterms:created>
  <dcterms:modified xsi:type="dcterms:W3CDTF">2022-12-14T01:26:43Z</dcterms:modified>
</cp:coreProperties>
</file>